
<file path=[Content_Types].xml><?xml version="1.0" encoding="utf-8"?>
<Types xmlns="http://schemas.openxmlformats.org/package/2006/content-types">
  <Override PartName="/ppt/slides/slide14.xml" ContentType="application/vnd.openxmlformats-officedocument.presentationml.slide+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notesSlides/notesSlide31.xml" ContentType="application/vnd.openxmlformats-officedocument.presentationml.notesSlide+xml"/>
  <Override PartName="/ppt/notesSlides/notesSlide1.xml" ContentType="application/vnd.openxmlformats-officedocument.presentationml.notesSlide+xml"/>
  <Override PartName="/ppt/slides/slide28.xml" ContentType="application/vnd.openxmlformats-officedocument.presentationml.slide+xml"/>
  <Override PartName="/ppt/notesSlides/notesSlide40.xml" ContentType="application/vnd.openxmlformats-officedocument.presentationml.notesSlide+xml"/>
  <Override PartName="/ppt/slides/slide21.xml" ContentType="application/vnd.openxmlformats-officedocument.presentationml.slide+xml"/>
  <Override PartName="/ppt/slides/slide37.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39.xml" ContentType="application/vnd.openxmlformats-officedocument.presentationml.notesSlide+xml"/>
  <Override PartName="/ppt/notesSlides/notesSlide9.xml" ContentType="application/vnd.openxmlformats-officedocument.presentationml.notesSlide+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slides/slide44.xml" ContentType="application/vnd.openxmlformats-officedocument.presentationml.slide+xml"/>
  <Override PartName="/ppt/notesSlides/notesSlide30.xml" ContentType="application/vnd.openxmlformats-officedocument.presentationml.notesSlide+xml"/>
  <Override PartName="/ppt/handoutMasters/handoutMaster1.xml" ContentType="application/vnd.openxmlformats-officedocument.presentationml.handoutMaster+xml"/>
  <Default Extension="fntdata" ContentType="application/x-fontdata"/>
  <Override PartName="/ppt/slides/slide27.xml" ContentType="application/vnd.openxmlformats-officedocument.presentationml.slide+xml"/>
  <Override PartName="/ppt/notesSlides/notesSlide29.xml" ContentType="application/vnd.openxmlformats-officedocument.presentationml.notesSlide+xml"/>
  <Override PartName="/ppt/slides/slide20.xml" ContentType="application/vnd.openxmlformats-officedocument.presentationml.slide+xml"/>
  <Override PartName="/ppt/slides/slide36.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notesSlides/notesSlide38.xml" ContentType="application/vnd.openxmlformats-officedocument.presentationml.notes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43.xml" ContentType="application/vnd.openxmlformats-officedocument.presentationml.slide+xml"/>
  <Override PartName="/ppt/slides/slide26.xml" ContentType="application/vnd.openxmlformats-officedocument.presentationml.slide+xml"/>
  <Override PartName="/ppt/notesSlides/notesSlide28.xml" ContentType="application/vnd.openxmlformats-officedocument.presentationml.notesSlide+xml"/>
  <Override PartName="/ppt/slides/slide35.xml" ContentType="application/vnd.openxmlformats-officedocument.presentationml.slide+xml"/>
  <Override PartName="/ppt/notesSlides/notesSlide21.xml" ContentType="application/vnd.openxmlformats-officedocument.presentationml.notesSlide+xml"/>
  <Override PartName="/ppt/slides/slide3.xml" ContentType="application/vnd.openxmlformats-officedocument.presentationml.slide+xml"/>
  <Override PartName="/ppt/notesSlides/notesSlide37.xml" ContentType="application/vnd.openxmlformats-officedocument.presentationml.notesSlide+xml"/>
  <Override PartName="/ppt/slides/slide18.xml" ContentType="application/vnd.openxmlformats-officedocument.presentationml.slide+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35.xml" ContentType="application/vnd.openxmlformats-officedocument.presentationml.notesSlide+xml"/>
  <Override PartName="/ppt/notesSlides/notesSlide5.xml" ContentType="application/vnd.openxmlformats-officedocument.presentationml.notesSlide+xml"/>
  <Override PartName="/ppt/slides/slide42.xml" ContentType="application/vnd.openxmlformats-officedocument.presentationml.slide+xml"/>
  <Override PartName="/ppt/notesSlides/notesSlide44.xml" ContentType="application/vnd.openxmlformats-officedocument.presentationml.notesSlide+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notesSlides/notesSlide36.xml" ContentType="application/vnd.openxmlformats-officedocument.presentationml.notes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34.xml" ContentType="application/vnd.openxmlformats-officedocument.presentationml.notesSlide+xml"/>
  <Override PartName="/ppt/notesSlides/notesSlide4.xml" ContentType="application/vnd.openxmlformats-officedocument.presentationml.notesSlide+xml"/>
  <Override PartName="/ppt/slides/slide41.xml" ContentType="application/vnd.openxmlformats-officedocument.presentationml.slide+xml"/>
  <Override PartName="/ppt/theme/theme3.xml" ContentType="application/vnd.openxmlformats-officedocument.theme+xml"/>
  <Override PartName="/ppt/notesSlides/notesSlide43.xml" ContentType="application/vnd.openxmlformats-officedocument.presentationml.notesSlide+xml"/>
  <Override PartName="/ppt/slides/slide24.xml" ContentType="application/vnd.openxmlformats-officedocument.presentationml.slide+xml"/>
  <Override PartName="/ppt/notesSlides/notesSlide10.xml" ContentType="application/vnd.openxmlformats-officedocument.presentationml.notesSlide+xml"/>
  <Override PartName="/ppt/notesSlides/notesSlide26.xml" ContentType="application/vnd.openxmlformats-officedocument.presentationml.notesSlide+xml"/>
  <Override PartName="/ppt/slides/slide8.xml" ContentType="application/vnd.openxmlformats-officedocument.presentationml.slide+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3.xml" ContentType="application/vnd.openxmlformats-officedocument.presentationml.notesSlide+xml"/>
  <Override PartName="/ppt/notesSlides/notesSlide3.xml" ContentType="application/vnd.openxmlformats-officedocument.presentationml.notesSlide+xml"/>
  <Override PartName="/ppt/slides/slide40.xml" ContentType="application/vnd.openxmlformats-officedocument.presentationml.slide+xml"/>
  <Override PartName="/ppt/theme/theme2.xml" ContentType="application/vnd.openxmlformats-officedocument.theme+xml"/>
  <Override PartName="/ppt/notesSlides/notesSlide42.xml" ContentType="application/vnd.openxmlformats-officedocument.presentationml.notesSlide+xml"/>
  <Override PartName="/ppt/slides/slide23.xml" ContentType="application/vnd.openxmlformats-officedocument.presentationml.slide+xml"/>
  <Override PartName="/ppt/slides/slide39.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17.xml" ContentType="application/vnd.openxmlformats-officedocument.presentationml.notesSlide+xml"/>
  <Override PartName="/ppt/notesSlides/notesSlide32.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notesSlides/notesSlide41.xml" ContentType="application/vnd.openxmlformats-officedocument.presentationml.notesSlide+xml"/>
  <Override PartName="/ppt/slides/slide22.xml" ContentType="application/vnd.openxmlformats-officedocument.presentationml.slide+xml"/>
  <Override PartName="/ppt/slides/slide38.xml" ContentType="application/vnd.openxmlformats-officedocument.presentationml.slide+xml"/>
  <Override PartName="/ppt/notesSlides/notesSlide24.xml" ContentType="application/vnd.openxmlformats-officedocument.presentationml.notesSlide+xml"/>
  <Override PartName="/ppt/slides/slide6.xml" ContentType="application/vnd.openxmlformats-officedocument.presentationml.slide+xml"/>
  <Override PartName="/ppt/presentation.xml" ContentType="application/vnd.openxmlformats-officedocument.presentationml.presentation.main+xml"/>
  <Default Extension="bin" ContentType="application/vnd.openxmlformats-officedocument.presentationml.printerSettings"/>
  <Override PartName="/ppt/slides/slide3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embedTrueTypeFonts="1" saveSubsetFonts="1" autoCompressPictures="0">
  <p:sldMasterIdLst>
    <p:sldMasterId id="2147483650" r:id="rId1"/>
  </p:sldMasterIdLst>
  <p:notesMasterIdLst>
    <p:notesMasterId r:id="rId46"/>
  </p:notesMasterIdLst>
  <p:handoutMasterIdLst>
    <p:handoutMasterId r:id="rId47"/>
  </p:handoutMasterIdLst>
  <p:sldIdLst>
    <p:sldId id="256" r:id="rId2"/>
    <p:sldId id="257" r:id="rId3"/>
    <p:sldId id="258" r:id="rId4"/>
    <p:sldId id="259" r:id="rId5"/>
    <p:sldId id="293" r:id="rId6"/>
    <p:sldId id="260" r:id="rId7"/>
    <p:sldId id="295" r:id="rId8"/>
    <p:sldId id="297" r:id="rId9"/>
    <p:sldId id="261" r:id="rId10"/>
    <p:sldId id="262" r:id="rId11"/>
    <p:sldId id="263" r:id="rId12"/>
    <p:sldId id="264" r:id="rId13"/>
    <p:sldId id="265" r:id="rId14"/>
    <p:sldId id="267" r:id="rId15"/>
    <p:sldId id="266" r:id="rId16"/>
    <p:sldId id="268" r:id="rId17"/>
    <p:sldId id="269" r:id="rId18"/>
    <p:sldId id="270" r:id="rId19"/>
    <p:sldId id="299" r:id="rId20"/>
    <p:sldId id="300" r:id="rId21"/>
    <p:sldId id="301" r:id="rId22"/>
    <p:sldId id="302"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304" r:id="rId42"/>
    <p:sldId id="289" r:id="rId43"/>
    <p:sldId id="290" r:id="rId44"/>
    <p:sldId id="291" r:id="rId45"/>
  </p:sldIdLst>
  <p:sldSz cx="9144000" cy="5143500" type="screen16x9"/>
  <p:notesSz cx="6858000" cy="9144000"/>
  <p:embeddedFontLst>
    <p:embeddedFont>
      <p:font typeface="Roboto"/>
      <p:regular r:id="rId48"/>
      <p:bold r:id="rId49"/>
      <p:italic r:id="rId50"/>
      <p:boldItalic r:id="rId51"/>
    </p:embeddedFont>
    <p:embeddedFont>
      <p:font typeface="Caveat"/>
      <p:regular r:id="rId52"/>
      <p:bold r:id="rId53"/>
    </p:embeddedFont>
    <p:embeddedFont>
      <p:font typeface="Lato"/>
      <p:regular r:id="rId54"/>
      <p:bold r:id="rId55"/>
      <p:italic r:id="rId56"/>
      <p:boldItalic r:id="rId57"/>
    </p:embeddedFont>
    <p:embeddedFont>
      <p:font typeface="Montserrat"/>
      <p:regular r:id="rId58"/>
      <p:bold r:id="rId59"/>
      <p:italic r:id="rId60"/>
      <p:boldItalic r:id="rId61"/>
    </p:embeddedFont>
    <p:embeddedFont>
      <p:font typeface="Francois One"/>
      <p:regular r:id="rId62"/>
    </p:embeddedFont>
    <p:embeddedFont>
      <p:font typeface="Helvetica Neue"/>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3F8709A2-A4CA-44D0-8E3B-9E08F60B4C19}">
  <a:tblStyle styleId="{3F8709A2-A4CA-44D0-8E3B-9E08F60B4C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74530" autoAdjust="0"/>
  </p:normalViewPr>
  <p:slideViewPr>
    <p:cSldViewPr snapToGrid="0" snapToObjects="1">
      <p:cViewPr varScale="1">
        <p:scale>
          <a:sx n="121" d="100"/>
          <a:sy n="121" d="100"/>
        </p:scale>
        <p:origin x="-528" y="-9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font" Target="fonts/font16.fntdata"/><Relationship Id="rId64" Type="http://schemas.openxmlformats.org/officeDocument/2006/relationships/font" Target="fonts/font17.fntdata"/><Relationship Id="rId65" Type="http://schemas.openxmlformats.org/officeDocument/2006/relationships/font" Target="fonts/font18.fntdata"/><Relationship Id="rId66" Type="http://schemas.openxmlformats.org/officeDocument/2006/relationships/font" Target="fonts/font19.fntdata"/><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font" Target="fonts/font3.fntdata"/><Relationship Id="rId51" Type="http://schemas.openxmlformats.org/officeDocument/2006/relationships/font" Target="fonts/font4.fntdata"/><Relationship Id="rId52" Type="http://schemas.openxmlformats.org/officeDocument/2006/relationships/font" Target="fonts/font5.fntdata"/><Relationship Id="rId53" Type="http://schemas.openxmlformats.org/officeDocument/2006/relationships/font" Target="fonts/font6.fntdata"/><Relationship Id="rId54" Type="http://schemas.openxmlformats.org/officeDocument/2006/relationships/font" Target="fonts/font7.fntdata"/><Relationship Id="rId55" Type="http://schemas.openxmlformats.org/officeDocument/2006/relationships/font" Target="fonts/font8.fntdata"/><Relationship Id="rId56" Type="http://schemas.openxmlformats.org/officeDocument/2006/relationships/font" Target="fonts/font9.fntdata"/><Relationship Id="rId57" Type="http://schemas.openxmlformats.org/officeDocument/2006/relationships/font" Target="fonts/font10.fntdata"/><Relationship Id="rId58" Type="http://schemas.openxmlformats.org/officeDocument/2006/relationships/font" Target="fonts/font11.fntdata"/><Relationship Id="rId59" Type="http://schemas.openxmlformats.org/officeDocument/2006/relationships/font" Target="fonts/font12.fntdata"/><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font" Target="fonts/font1.fntdata"/><Relationship Id="rId49" Type="http://schemas.openxmlformats.org/officeDocument/2006/relationships/font" Target="fonts/font2.fntdata"/><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font" Target="fonts/font13.fntdata"/><Relationship Id="rId61" Type="http://schemas.openxmlformats.org/officeDocument/2006/relationships/font" Target="fonts/font14.fntdata"/><Relationship Id="rId62" Type="http://schemas.openxmlformats.org/officeDocument/2006/relationships/font" Target="fonts/font15.fntdata"/><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52FD79-E2C3-B54A-AA38-D5E349D57539}" type="datetimeFigureOut">
              <a:rPr lang="de-DE" smtClean="0"/>
              <a:pPr/>
              <a:t>08.11.2019</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62D1B5-F3FB-D44B-BCBD-0DEF633256FD}" type="slidenum">
              <a:rPr lang="de-DE" smtClean="0"/>
              <a:pPr/>
              <a:t>‹Nr.›</a:t>
            </a:fld>
            <a:endParaRPr lang="de-DE"/>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s://projects.fivethirtyeight.com/2016-election-forecast/"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s://projects.fivethirtyeight.com/2018-midterm-election-forecast/hous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s://projects.fivethirtyeight.com/2016-election-forecas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tutorialspoint.com/python/index.htm" TargetMode="External"/><Relationship Id="rId4" Type="http://schemas.openxmlformats.org/officeDocument/2006/relationships/hyperlink" Target="https://www.learnpython.org" TargetMode="External"/><Relationship Id="rId5" Type="http://schemas.openxmlformats.org/officeDocument/2006/relationships/hyperlink" Target="https://www.codecademy.com/courses/learn-python" TargetMode="External"/><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adilmoujahid.com/posts/2014/07/baseball-analytics/" TargetMode="External"/><Relationship Id="rId4" Type="http://schemas.openxmlformats.org/officeDocument/2006/relationships/hyperlink" Target="https://en.wikipedia.org/wiki/Billy_Beane" TargetMode="External"/><Relationship Id="rId5" Type="http://schemas.openxmlformats.org/officeDocument/2006/relationships/hyperlink" Target="https://en.wikipedia.org/wiki/Winning_streak_(sports)%23Baseball" TargetMode="External"/><Relationship Id="rId6" Type="http://schemas.openxmlformats.org/officeDocument/2006/relationships/hyperlink" Target="https://en.wikipedia.org/wiki/2002_Oakland_Athletics_season%23cite_note-1" TargetMode="External"/><Relationship Id="rId7" Type="http://schemas.openxmlformats.org/officeDocument/2006/relationships/hyperlink" Target="https://en.wikipedia.org/wiki/Michael_Lewis_(author)" TargetMode="External"/><Relationship Id="rId8" Type="http://schemas.openxmlformats.org/officeDocument/2006/relationships/hyperlink" Target="https://en.wikipedia.org/wiki/Moneyball" TargetMode="External"/><Relationship Id="rId9" Type="http://schemas.openxmlformats.org/officeDocument/2006/relationships/hyperlink" Target="https://en.wikipedia.org/wiki/Moneyball_(film)"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7"/>
        <p:cNvGrpSpPr/>
        <p:nvPr/>
      </p:nvGrpSpPr>
      <p:grpSpPr>
        <a:xfrm>
          <a:off x="0" y="0"/>
          <a:ext cx="0" cy="0"/>
          <a:chOff x="0" y="0"/>
          <a:chExt cx="0" cy="0"/>
        </a:xfrm>
      </p:grpSpPr>
      <p:sp>
        <p:nvSpPr>
          <p:cNvPr id="18" name="Google Shape;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 name="Google Shape;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92"/>
        <p:cNvGrpSpPr/>
        <p:nvPr/>
      </p:nvGrpSpPr>
      <p:grpSpPr>
        <a:xfrm>
          <a:off x="0" y="0"/>
          <a:ext cx="0" cy="0"/>
          <a:chOff x="0" y="0"/>
          <a:chExt cx="0" cy="0"/>
        </a:xfrm>
      </p:grpSpPr>
      <p:sp>
        <p:nvSpPr>
          <p:cNvPr id="93" name="Google Shape;93;g467e431a52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67e431a52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Oakland Athletics vs Boston Red Sox and New York Yankees</a:t>
            </a:r>
            <a:endParaRPr/>
          </a:p>
          <a:p>
            <a:pPr marL="0" lvl="0" indent="0" algn="l" rtl="0">
              <a:spcBef>
                <a:spcPts val="0"/>
              </a:spcBef>
              <a:spcAft>
                <a:spcPts val="0"/>
              </a:spcAft>
              <a:buNone/>
            </a:pPr>
            <a:endParaRPr/>
          </a:p>
          <a:p>
            <a:pPr marL="0" lvl="0" indent="0" algn="l" rtl="0">
              <a:spcBef>
                <a:spcPts val="0"/>
              </a:spcBef>
              <a:spcAft>
                <a:spcPts val="0"/>
              </a:spcAft>
              <a:buNone/>
            </a:pPr>
            <a:r>
              <a:rPr lang="en"/>
              <a:t>Oakland Athletics won 20 consecutive games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00"/>
        <p:cNvGrpSpPr/>
        <p:nvPr/>
      </p:nvGrpSpPr>
      <p:grpSpPr>
        <a:xfrm>
          <a:off x="0" y="0"/>
          <a:ext cx="0" cy="0"/>
          <a:chOff x="0" y="0"/>
          <a:chExt cx="0" cy="0"/>
        </a:xfrm>
      </p:grpSpPr>
      <p:sp>
        <p:nvSpPr>
          <p:cNvPr id="101" name="Google Shape;101;g4421cbefb3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421cbefb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in 10,000 drugs actually makes it through the whole process.</a:t>
            </a:r>
            <a:endParaRPr/>
          </a:p>
          <a:p>
            <a:pPr marL="0" lvl="0" indent="0" algn="l" rtl="0">
              <a:spcBef>
                <a:spcPts val="0"/>
              </a:spcBef>
              <a:spcAft>
                <a:spcPts val="0"/>
              </a:spcAft>
              <a:buNone/>
            </a:pPr>
            <a:r>
              <a:rPr lang="en"/>
              <a:t>10% chance once it’s in clinical trials</a:t>
            </a:r>
            <a:endParaRPr/>
          </a:p>
          <a:p>
            <a:pPr marL="0" lvl="0" indent="0" algn="l" rtl="0">
              <a:spcBef>
                <a:spcPts val="0"/>
              </a:spcBef>
              <a:spcAft>
                <a:spcPts val="0"/>
              </a:spcAft>
              <a:buNone/>
            </a:pPr>
            <a:r>
              <a:rPr lang="en"/>
              <a:t>Drug development cost between $350 million and $5.5 billion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13"/>
        <p:cNvGrpSpPr/>
        <p:nvPr/>
      </p:nvGrpSpPr>
      <p:grpSpPr>
        <a:xfrm>
          <a:off x="0" y="0"/>
          <a:ext cx="0" cy="0"/>
          <a:chOff x="0" y="0"/>
          <a:chExt cx="0" cy="0"/>
        </a:xfrm>
      </p:grpSpPr>
      <p:sp>
        <p:nvSpPr>
          <p:cNvPr id="114" name="Google Shape;114;g467e431a52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467e431a5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in 10,000 drugs actually makes it through the whole process.</a:t>
            </a:r>
            <a:endParaRPr/>
          </a:p>
          <a:p>
            <a:pPr marL="0" lvl="0" indent="0" algn="l" rtl="0">
              <a:spcBef>
                <a:spcPts val="0"/>
              </a:spcBef>
              <a:spcAft>
                <a:spcPts val="0"/>
              </a:spcAft>
              <a:buNone/>
            </a:pPr>
            <a:r>
              <a:rPr lang="en"/>
              <a:t>10% chance once it’s in clinical trials</a:t>
            </a:r>
            <a:endParaRPr/>
          </a:p>
          <a:p>
            <a:pPr marL="0" lvl="0" indent="0" algn="l" rtl="0">
              <a:spcBef>
                <a:spcPts val="0"/>
              </a:spcBef>
              <a:spcAft>
                <a:spcPts val="0"/>
              </a:spcAft>
              <a:buNone/>
            </a:pPr>
            <a:r>
              <a:rPr lang="en"/>
              <a:t>Drug development cost between $350 million and $5.5 billion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21"/>
        <p:cNvGrpSpPr/>
        <p:nvPr/>
      </p:nvGrpSpPr>
      <p:grpSpPr>
        <a:xfrm>
          <a:off x="0" y="0"/>
          <a:ext cx="0" cy="0"/>
          <a:chOff x="0" y="0"/>
          <a:chExt cx="0" cy="0"/>
        </a:xfrm>
      </p:grpSpPr>
      <p:sp>
        <p:nvSpPr>
          <p:cNvPr id="122" name="Google Shape;122;g4421cbefb3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4421cbefb3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https://fivethirtyeight.com/features/todays-polls-and-final-election/</a:t>
            </a:r>
            <a:endParaRPr dirty="0"/>
          </a:p>
          <a:p>
            <a:pPr marL="0" lvl="0" indent="0" algn="l" rtl="0">
              <a:spcBef>
                <a:spcPts val="0"/>
              </a:spcBef>
              <a:spcAft>
                <a:spcPts val="0"/>
              </a:spcAft>
              <a:buNone/>
            </a:pPr>
            <a:r>
              <a:rPr lang="en" u="sng" dirty="0">
                <a:solidFill>
                  <a:schemeClr val="hlink"/>
                </a:solidFill>
                <a:hlinkClick r:id="rId3"/>
              </a:rPr>
              <a:t>https://projects.fivethirtyeight.com/2016-election-forecast/</a:t>
            </a:r>
            <a:endParaRPr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34"/>
        <p:cNvGrpSpPr/>
        <p:nvPr/>
      </p:nvGrpSpPr>
      <p:grpSpPr>
        <a:xfrm>
          <a:off x="0" y="0"/>
          <a:ext cx="0" cy="0"/>
          <a:chOff x="0" y="0"/>
          <a:chExt cx="0" cy="0"/>
        </a:xfrm>
      </p:grpSpPr>
      <p:sp>
        <p:nvSpPr>
          <p:cNvPr id="135" name="Google Shape;135;g4421cbefb3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4421cbefb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https://projects.fivethirtyeight.com/2018-midterm-election-forecast/house/</a:t>
            </a:r>
            <a:endParaRPr/>
          </a:p>
          <a:p>
            <a:pPr marL="0" lvl="0" indent="0" algn="l" rtl="0">
              <a:spcBef>
                <a:spcPts val="0"/>
              </a:spcBef>
              <a:spcAft>
                <a:spcPts val="0"/>
              </a:spcAft>
              <a:buNone/>
            </a:pPr>
            <a:r>
              <a:rPr lang="en"/>
              <a:t>https://projects.fivethirtyeight.com/2018-midterm-election-forecast/senate/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27"/>
        <p:cNvGrpSpPr/>
        <p:nvPr/>
      </p:nvGrpSpPr>
      <p:grpSpPr>
        <a:xfrm>
          <a:off x="0" y="0"/>
          <a:ext cx="0" cy="0"/>
          <a:chOff x="0" y="0"/>
          <a:chExt cx="0" cy="0"/>
        </a:xfrm>
      </p:grpSpPr>
      <p:sp>
        <p:nvSpPr>
          <p:cNvPr id="128" name="Google Shape;128;g467e431a52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67e431a52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https://fivethirtyeight.com/features/todays-polls-and-final-election/</a:t>
            </a:r>
            <a:endParaRPr/>
          </a:p>
          <a:p>
            <a:pPr marL="0" lvl="0" indent="0" algn="l" rtl="0">
              <a:spcBef>
                <a:spcPts val="0"/>
              </a:spcBef>
              <a:spcAft>
                <a:spcPts val="0"/>
              </a:spcAft>
              <a:buNone/>
            </a:pPr>
            <a:r>
              <a:rPr lang="en" u="sng">
                <a:solidFill>
                  <a:schemeClr val="hlink"/>
                </a:solidFill>
                <a:hlinkClick r:id="rId3"/>
              </a:rPr>
              <a:t>https://projects.fivethirtyeight.com/2016-election-forecast/</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42"/>
        <p:cNvGrpSpPr/>
        <p:nvPr/>
      </p:nvGrpSpPr>
      <p:grpSpPr>
        <a:xfrm>
          <a:off x="0" y="0"/>
          <a:ext cx="0" cy="0"/>
          <a:chOff x="0" y="0"/>
          <a:chExt cx="0" cy="0"/>
        </a:xfrm>
      </p:grpSpPr>
      <p:sp>
        <p:nvSpPr>
          <p:cNvPr id="143" name="Google Shape;143;g4421cbefb3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421cbefb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51"/>
        <p:cNvGrpSpPr/>
        <p:nvPr/>
      </p:nvGrpSpPr>
      <p:grpSpPr>
        <a:xfrm>
          <a:off x="0" y="0"/>
          <a:ext cx="0" cy="0"/>
          <a:chOff x="0" y="0"/>
          <a:chExt cx="0" cy="0"/>
        </a:xfrm>
      </p:grpSpPr>
      <p:sp>
        <p:nvSpPr>
          <p:cNvPr id="152" name="Google Shape;152;g4421cbefb3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421cbefb3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57"/>
        <p:cNvGrpSpPr/>
        <p:nvPr/>
      </p:nvGrpSpPr>
      <p:grpSpPr>
        <a:xfrm>
          <a:off x="0" y="0"/>
          <a:ext cx="0" cy="0"/>
          <a:chOff x="0" y="0"/>
          <a:chExt cx="0" cy="0"/>
        </a:xfrm>
      </p:grpSpPr>
      <p:sp>
        <p:nvSpPr>
          <p:cNvPr id="158" name="Google Shape;158;g4421cbefb3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421cbefb3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00"/>
        <p:cNvGrpSpPr/>
        <p:nvPr/>
      </p:nvGrpSpPr>
      <p:grpSpPr>
        <a:xfrm>
          <a:off x="0" y="0"/>
          <a:ext cx="0" cy="0"/>
          <a:chOff x="0" y="0"/>
          <a:chExt cx="0" cy="0"/>
        </a:xfrm>
      </p:grpSpPr>
      <p:sp>
        <p:nvSpPr>
          <p:cNvPr id="101" name="Google Shape;101;g4421cbefb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421cbefb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8"/>
        <p:cNvGrpSpPr/>
        <p:nvPr/>
      </p:nvGrpSpPr>
      <p:grpSpPr>
        <a:xfrm>
          <a:off x="0" y="0"/>
          <a:ext cx="0" cy="0"/>
          <a:chOff x="0" y="0"/>
          <a:chExt cx="0" cy="0"/>
        </a:xfrm>
      </p:grpSpPr>
      <p:sp>
        <p:nvSpPr>
          <p:cNvPr id="29" name="Google Shape;29;g44269e37e0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 name="Google Shape;30;g44269e37e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00"/>
        <p:cNvGrpSpPr/>
        <p:nvPr/>
      </p:nvGrpSpPr>
      <p:grpSpPr>
        <a:xfrm>
          <a:off x="0" y="0"/>
          <a:ext cx="0" cy="0"/>
          <a:chOff x="0" y="0"/>
          <a:chExt cx="0" cy="0"/>
        </a:xfrm>
      </p:grpSpPr>
      <p:sp>
        <p:nvSpPr>
          <p:cNvPr id="101" name="Google Shape;101;g4421cbefb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421cbefb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00"/>
        <p:cNvGrpSpPr/>
        <p:nvPr/>
      </p:nvGrpSpPr>
      <p:grpSpPr>
        <a:xfrm>
          <a:off x="0" y="0"/>
          <a:ext cx="0" cy="0"/>
          <a:chOff x="0" y="0"/>
          <a:chExt cx="0" cy="0"/>
        </a:xfrm>
      </p:grpSpPr>
      <p:sp>
        <p:nvSpPr>
          <p:cNvPr id="101" name="Google Shape;101;g4421cbefb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421cbefb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00"/>
        <p:cNvGrpSpPr/>
        <p:nvPr/>
      </p:nvGrpSpPr>
      <p:grpSpPr>
        <a:xfrm>
          <a:off x="0" y="0"/>
          <a:ext cx="0" cy="0"/>
          <a:chOff x="0" y="0"/>
          <a:chExt cx="0" cy="0"/>
        </a:xfrm>
      </p:grpSpPr>
      <p:sp>
        <p:nvSpPr>
          <p:cNvPr id="101" name="Google Shape;101;g4421cbefb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421cbefb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65"/>
        <p:cNvGrpSpPr/>
        <p:nvPr/>
      </p:nvGrpSpPr>
      <p:grpSpPr>
        <a:xfrm>
          <a:off x="0" y="0"/>
          <a:ext cx="0" cy="0"/>
          <a:chOff x="0" y="0"/>
          <a:chExt cx="0" cy="0"/>
        </a:xfrm>
      </p:grpSpPr>
      <p:sp>
        <p:nvSpPr>
          <p:cNvPr id="166" name="Google Shape;166;g4689e7309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689e7309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71"/>
        <p:cNvGrpSpPr/>
        <p:nvPr/>
      </p:nvGrpSpPr>
      <p:grpSpPr>
        <a:xfrm>
          <a:off x="0" y="0"/>
          <a:ext cx="0" cy="0"/>
          <a:chOff x="0" y="0"/>
          <a:chExt cx="0" cy="0"/>
        </a:xfrm>
      </p:grpSpPr>
      <p:sp>
        <p:nvSpPr>
          <p:cNvPr id="172" name="Google Shape;172;g4689e7309d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689e7309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77"/>
        <p:cNvGrpSpPr/>
        <p:nvPr/>
      </p:nvGrpSpPr>
      <p:grpSpPr>
        <a:xfrm>
          <a:off x="0" y="0"/>
          <a:ext cx="0" cy="0"/>
          <a:chOff x="0" y="0"/>
          <a:chExt cx="0" cy="0"/>
        </a:xfrm>
      </p:grpSpPr>
      <p:sp>
        <p:nvSpPr>
          <p:cNvPr id="178" name="Google Shape;178;g4689e7309d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689e7309d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83"/>
        <p:cNvGrpSpPr/>
        <p:nvPr/>
      </p:nvGrpSpPr>
      <p:grpSpPr>
        <a:xfrm>
          <a:off x="0" y="0"/>
          <a:ext cx="0" cy="0"/>
          <a:chOff x="0" y="0"/>
          <a:chExt cx="0" cy="0"/>
        </a:xfrm>
      </p:grpSpPr>
      <p:sp>
        <p:nvSpPr>
          <p:cNvPr id="184" name="Google Shape;184;g44efebe4f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4efebe4f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https://www.tutorialspoint.com/python/index.htm</a:t>
            </a:r>
            <a:endParaRPr dirty="0"/>
          </a:p>
          <a:p>
            <a:pPr marL="0" lvl="0" indent="0" algn="l" rtl="0">
              <a:spcBef>
                <a:spcPts val="0"/>
              </a:spcBef>
              <a:spcAft>
                <a:spcPts val="0"/>
              </a:spcAft>
              <a:buNone/>
            </a:pPr>
            <a:r>
              <a:rPr lang="en" u="sng" dirty="0">
                <a:solidFill>
                  <a:schemeClr val="hlink"/>
                </a:solidFill>
                <a:hlinkClick r:id="rId4"/>
              </a:rPr>
              <a:t>https://www.learnpython.org</a:t>
            </a:r>
            <a:endParaRPr dirty="0"/>
          </a:p>
          <a:p>
            <a:pPr marL="0" lvl="0" indent="0" algn="l" rtl="0">
              <a:spcBef>
                <a:spcPts val="0"/>
              </a:spcBef>
              <a:spcAft>
                <a:spcPts val="0"/>
              </a:spcAft>
              <a:buNone/>
            </a:pPr>
            <a:r>
              <a:rPr lang="en" u="sng" dirty="0">
                <a:solidFill>
                  <a:schemeClr val="hlink"/>
                </a:solidFill>
                <a:hlinkClick r:id="rId5"/>
              </a:rPr>
              <a:t>https://www.codecademy.com/courses/learn-python</a:t>
            </a:r>
            <a:endParaRPr dirty="0"/>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92"/>
        <p:cNvGrpSpPr/>
        <p:nvPr/>
      </p:nvGrpSpPr>
      <p:grpSpPr>
        <a:xfrm>
          <a:off x="0" y="0"/>
          <a:ext cx="0" cy="0"/>
          <a:chOff x="0" y="0"/>
          <a:chExt cx="0" cy="0"/>
        </a:xfrm>
      </p:grpSpPr>
      <p:sp>
        <p:nvSpPr>
          <p:cNvPr id="193" name="Google Shape;193;g44269e37e0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44269e37e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https://stackoverflow.blog/2017/09/06/incredible-growth-python/</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198"/>
        <p:cNvGrpSpPr/>
        <p:nvPr/>
      </p:nvGrpSpPr>
      <p:grpSpPr>
        <a:xfrm>
          <a:off x="0" y="0"/>
          <a:ext cx="0" cy="0"/>
          <a:chOff x="0" y="0"/>
          <a:chExt cx="0" cy="0"/>
        </a:xfrm>
      </p:grpSpPr>
      <p:sp>
        <p:nvSpPr>
          <p:cNvPr id="199" name="Google Shape;199;g4689e7309d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4689e7309d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06"/>
        <p:cNvGrpSpPr/>
        <p:nvPr/>
      </p:nvGrpSpPr>
      <p:grpSpPr>
        <a:xfrm>
          <a:off x="0" y="0"/>
          <a:ext cx="0" cy="0"/>
          <a:chOff x="0" y="0"/>
          <a:chExt cx="0" cy="0"/>
        </a:xfrm>
      </p:grpSpPr>
      <p:sp>
        <p:nvSpPr>
          <p:cNvPr id="207" name="Google Shape;207;g4689e7309d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689e7309d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Pandas = panel data</a:t>
            </a:r>
            <a:endParaRPr/>
          </a:p>
          <a:p>
            <a:pPr marL="0" lvl="0" indent="0" algn="l" rtl="0">
              <a:spcBef>
                <a:spcPts val="0"/>
              </a:spcBef>
              <a:spcAft>
                <a:spcPts val="0"/>
              </a:spcAft>
              <a:buNone/>
            </a:pPr>
            <a:r>
              <a:rPr lang="en"/>
              <a:t>Loads into DataFrame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42"/>
        <p:cNvGrpSpPr/>
        <p:nvPr/>
      </p:nvGrpSpPr>
      <p:grpSpPr>
        <a:xfrm>
          <a:off x="0" y="0"/>
          <a:ext cx="0" cy="0"/>
          <a:chOff x="0" y="0"/>
          <a:chExt cx="0" cy="0"/>
        </a:xfrm>
      </p:grpSpPr>
      <p:sp>
        <p:nvSpPr>
          <p:cNvPr id="43" name="Google Shape;43;g467e431a5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467e431a5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13"/>
        <p:cNvGrpSpPr/>
        <p:nvPr/>
      </p:nvGrpSpPr>
      <p:grpSpPr>
        <a:xfrm>
          <a:off x="0" y="0"/>
          <a:ext cx="0" cy="0"/>
          <a:chOff x="0" y="0"/>
          <a:chExt cx="0" cy="0"/>
        </a:xfrm>
      </p:grpSpPr>
      <p:sp>
        <p:nvSpPr>
          <p:cNvPr id="214" name="Google Shape;214;g4689e7309d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689e7309d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22"/>
        <p:cNvGrpSpPr/>
        <p:nvPr/>
      </p:nvGrpSpPr>
      <p:grpSpPr>
        <a:xfrm>
          <a:off x="0" y="0"/>
          <a:ext cx="0" cy="0"/>
          <a:chOff x="0" y="0"/>
          <a:chExt cx="0" cy="0"/>
        </a:xfrm>
      </p:grpSpPr>
      <p:sp>
        <p:nvSpPr>
          <p:cNvPr id="223" name="Google Shape;223;g4689e7309d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689e7309d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31"/>
        <p:cNvGrpSpPr/>
        <p:nvPr/>
      </p:nvGrpSpPr>
      <p:grpSpPr>
        <a:xfrm>
          <a:off x="0" y="0"/>
          <a:ext cx="0" cy="0"/>
          <a:chOff x="0" y="0"/>
          <a:chExt cx="0" cy="0"/>
        </a:xfrm>
      </p:grpSpPr>
      <p:sp>
        <p:nvSpPr>
          <p:cNvPr id="232" name="Google Shape;232;g4689e7309d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689e7309d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38"/>
        <p:cNvGrpSpPr/>
        <p:nvPr/>
      </p:nvGrpSpPr>
      <p:grpSpPr>
        <a:xfrm>
          <a:off x="0" y="0"/>
          <a:ext cx="0" cy="0"/>
          <a:chOff x="0" y="0"/>
          <a:chExt cx="0" cy="0"/>
        </a:xfrm>
      </p:grpSpPr>
      <p:sp>
        <p:nvSpPr>
          <p:cNvPr id="239" name="Google Shape;239;g4689e7309d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4689e7309d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44"/>
        <p:cNvGrpSpPr/>
        <p:nvPr/>
      </p:nvGrpSpPr>
      <p:grpSpPr>
        <a:xfrm>
          <a:off x="0" y="0"/>
          <a:ext cx="0" cy="0"/>
          <a:chOff x="0" y="0"/>
          <a:chExt cx="0" cy="0"/>
        </a:xfrm>
      </p:grpSpPr>
      <p:sp>
        <p:nvSpPr>
          <p:cNvPr id="245" name="Google Shape;245;g4689e7309d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4689e7309d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50"/>
        <p:cNvGrpSpPr/>
        <p:nvPr/>
      </p:nvGrpSpPr>
      <p:grpSpPr>
        <a:xfrm>
          <a:off x="0" y="0"/>
          <a:ext cx="0" cy="0"/>
          <a:chOff x="0" y="0"/>
          <a:chExt cx="0" cy="0"/>
        </a:xfrm>
      </p:grpSpPr>
      <p:sp>
        <p:nvSpPr>
          <p:cNvPr id="251" name="Google Shape;251;g4689e7309d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4689e7309d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57"/>
        <p:cNvGrpSpPr/>
        <p:nvPr/>
      </p:nvGrpSpPr>
      <p:grpSpPr>
        <a:xfrm>
          <a:off x="0" y="0"/>
          <a:ext cx="0" cy="0"/>
          <a:chOff x="0" y="0"/>
          <a:chExt cx="0" cy="0"/>
        </a:xfrm>
      </p:grpSpPr>
      <p:sp>
        <p:nvSpPr>
          <p:cNvPr id="258" name="Google Shape;258;g4689e7309d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689e7309d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63"/>
        <p:cNvGrpSpPr/>
        <p:nvPr/>
      </p:nvGrpSpPr>
      <p:grpSpPr>
        <a:xfrm>
          <a:off x="0" y="0"/>
          <a:ext cx="0" cy="0"/>
          <a:chOff x="0" y="0"/>
          <a:chExt cx="0" cy="0"/>
        </a:xfrm>
      </p:grpSpPr>
      <p:sp>
        <p:nvSpPr>
          <p:cNvPr id="264" name="Google Shape;264;g4689e7309d_1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4689e7309d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69"/>
        <p:cNvGrpSpPr/>
        <p:nvPr/>
      </p:nvGrpSpPr>
      <p:grpSpPr>
        <a:xfrm>
          <a:off x="0" y="0"/>
          <a:ext cx="0" cy="0"/>
          <a:chOff x="0" y="0"/>
          <a:chExt cx="0" cy="0"/>
        </a:xfrm>
      </p:grpSpPr>
      <p:sp>
        <p:nvSpPr>
          <p:cNvPr id="270" name="Google Shape;270;g44efebe4f8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4efebe4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75"/>
        <p:cNvGrpSpPr/>
        <p:nvPr/>
      </p:nvGrpSpPr>
      <p:grpSpPr>
        <a:xfrm>
          <a:off x="0" y="0"/>
          <a:ext cx="0" cy="0"/>
          <a:chOff x="0" y="0"/>
          <a:chExt cx="0" cy="0"/>
        </a:xfrm>
      </p:grpSpPr>
      <p:sp>
        <p:nvSpPr>
          <p:cNvPr id="276" name="Google Shape;276;g44efebe4f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44efebe4f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72"/>
        <p:cNvGrpSpPr/>
        <p:nvPr/>
      </p:nvGrpSpPr>
      <p:grpSpPr>
        <a:xfrm>
          <a:off x="0" y="0"/>
          <a:ext cx="0" cy="0"/>
          <a:chOff x="0" y="0"/>
          <a:chExt cx="0" cy="0"/>
        </a:xfrm>
      </p:grpSpPr>
      <p:sp>
        <p:nvSpPr>
          <p:cNvPr id="73" name="Google Shape;73;g44efebe4f8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44efebe4f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81"/>
        <p:cNvGrpSpPr/>
        <p:nvPr/>
      </p:nvGrpSpPr>
      <p:grpSpPr>
        <a:xfrm>
          <a:off x="0" y="0"/>
          <a:ext cx="0" cy="0"/>
          <a:chOff x="0" y="0"/>
          <a:chExt cx="0" cy="0"/>
        </a:xfrm>
      </p:grpSpPr>
      <p:sp>
        <p:nvSpPr>
          <p:cNvPr id="282" name="Google Shape;282;g44efebe4f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44efebe4f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Always at 10:00</a:t>
            </a:r>
            <a:endParaRPr/>
          </a:p>
          <a:p>
            <a:pPr marL="0" lvl="0" indent="0" algn="l" rtl="0">
              <a:spcBef>
                <a:spcPts val="0"/>
              </a:spcBef>
              <a:spcAft>
                <a:spcPts val="0"/>
              </a:spcAft>
              <a:buNone/>
            </a:pPr>
            <a:r>
              <a:rPr lang="en"/>
              <a:t>Lectures here, practicals in the Intel lab</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81"/>
        <p:cNvGrpSpPr/>
        <p:nvPr/>
      </p:nvGrpSpPr>
      <p:grpSpPr>
        <a:xfrm>
          <a:off x="0" y="0"/>
          <a:ext cx="0" cy="0"/>
          <a:chOff x="0" y="0"/>
          <a:chExt cx="0" cy="0"/>
        </a:xfrm>
      </p:grpSpPr>
      <p:sp>
        <p:nvSpPr>
          <p:cNvPr id="282" name="Google Shape;282;g44efebe4f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44efebe4f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Always at 10:00</a:t>
            </a:r>
            <a:endParaRPr/>
          </a:p>
          <a:p>
            <a:pPr marL="0" lvl="0" indent="0" algn="l" rtl="0">
              <a:spcBef>
                <a:spcPts val="0"/>
              </a:spcBef>
              <a:spcAft>
                <a:spcPts val="0"/>
              </a:spcAft>
              <a:buNone/>
            </a:pPr>
            <a:r>
              <a:rPr lang="en"/>
              <a:t>Lectures here, practicals in the Intel lab</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87"/>
        <p:cNvGrpSpPr/>
        <p:nvPr/>
      </p:nvGrpSpPr>
      <p:grpSpPr>
        <a:xfrm>
          <a:off x="0" y="0"/>
          <a:ext cx="0" cy="0"/>
          <a:chOff x="0" y="0"/>
          <a:chExt cx="0" cy="0"/>
        </a:xfrm>
      </p:grpSpPr>
      <p:sp>
        <p:nvSpPr>
          <p:cNvPr id="288" name="Google Shape;288;g44269e37e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44269e37e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00"/>
        <p:cNvGrpSpPr/>
        <p:nvPr/>
      </p:nvGrpSpPr>
      <p:grpSpPr>
        <a:xfrm>
          <a:off x="0" y="0"/>
          <a:ext cx="0" cy="0"/>
          <a:chOff x="0" y="0"/>
          <a:chExt cx="0" cy="0"/>
        </a:xfrm>
      </p:grpSpPr>
      <p:sp>
        <p:nvSpPr>
          <p:cNvPr id="301" name="Google Shape;301;g443a5bdc2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443a5bdc2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306"/>
        <p:cNvGrpSpPr/>
        <p:nvPr/>
      </p:nvGrpSpPr>
      <p:grpSpPr>
        <a:xfrm>
          <a:off x="0" y="0"/>
          <a:ext cx="0" cy="0"/>
          <a:chOff x="0" y="0"/>
          <a:chExt cx="0" cy="0"/>
        </a:xfrm>
      </p:grpSpPr>
      <p:sp>
        <p:nvSpPr>
          <p:cNvPr id="307" name="Google Shape;307;g467e431a52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467e431a5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72"/>
        <p:cNvGrpSpPr/>
        <p:nvPr/>
      </p:nvGrpSpPr>
      <p:grpSpPr>
        <a:xfrm>
          <a:off x="0" y="0"/>
          <a:ext cx="0" cy="0"/>
          <a:chOff x="0" y="0"/>
          <a:chExt cx="0" cy="0"/>
        </a:xfrm>
      </p:grpSpPr>
      <p:sp>
        <p:nvSpPr>
          <p:cNvPr id="73" name="Google Shape;73;g44efebe4f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44efebe4f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78"/>
        <p:cNvGrpSpPr/>
        <p:nvPr/>
      </p:nvGrpSpPr>
      <p:grpSpPr>
        <a:xfrm>
          <a:off x="0" y="0"/>
          <a:ext cx="0" cy="0"/>
          <a:chOff x="0" y="0"/>
          <a:chExt cx="0" cy="0"/>
        </a:xfrm>
      </p:grpSpPr>
      <p:sp>
        <p:nvSpPr>
          <p:cNvPr id="79" name="Google Shape;79;g4421cbefb3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421cbefb3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https://hbr.org/2012/10/data-scientist-the-sexiest-job-of-the-21st-century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78"/>
        <p:cNvGrpSpPr/>
        <p:nvPr/>
      </p:nvGrpSpPr>
      <p:grpSpPr>
        <a:xfrm>
          <a:off x="0" y="0"/>
          <a:ext cx="0" cy="0"/>
          <a:chOff x="0" y="0"/>
          <a:chExt cx="0" cy="0"/>
        </a:xfrm>
      </p:grpSpPr>
      <p:sp>
        <p:nvSpPr>
          <p:cNvPr id="79" name="Google Shape;79;g4421cbefb3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421cbefb3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https://hbr.org/2012/10/data-scientist-the-sexiest-job-of-the-21st-century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28"/>
        <p:cNvGrpSpPr/>
        <p:nvPr/>
      </p:nvGrpSpPr>
      <p:grpSpPr>
        <a:xfrm>
          <a:off x="0" y="0"/>
          <a:ext cx="0" cy="0"/>
          <a:chOff x="0" y="0"/>
          <a:chExt cx="0" cy="0"/>
        </a:xfrm>
      </p:grpSpPr>
      <p:sp>
        <p:nvSpPr>
          <p:cNvPr id="29" name="Google Shape;29;g44269e37e0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 name="Google Shape;30;g44269e37e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showMasterPhAnim="0">
  <p:cSld>
    <p:spTree>
      <p:nvGrpSpPr>
        <p:cNvPr id="1" name="Shape 84"/>
        <p:cNvGrpSpPr/>
        <p:nvPr/>
      </p:nvGrpSpPr>
      <p:grpSpPr>
        <a:xfrm>
          <a:off x="0" y="0"/>
          <a:ext cx="0" cy="0"/>
          <a:chOff x="0" y="0"/>
          <a:chExt cx="0" cy="0"/>
        </a:xfrm>
      </p:grpSpPr>
      <p:sp>
        <p:nvSpPr>
          <p:cNvPr id="85" name="Google Shape;85;g44efebe4f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44efebe4f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http://adilmoujahid.com/posts/2014/07/baseball-analytics/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Stanford data science course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DePodesta, a graduate in Economics from Harvard University joined the A’s in 1999 and quickly started incorporating analysis of baseball statistics to value and purchase players.(Sabermetrics)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approach came into the limelight following the historical 2002 season when Billy Beane purchased vastly undervalued players to supplant the departure of key players prior to the start of the season. Due to severe budgetary constraints of the Oakland Athletics, Billy resorted to the methods being researched by DePodesta in order to purchase underrated players to meet the California based team’s payroll.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050" dirty="0">
                <a:solidFill>
                  <a:srgbClr val="222222"/>
                </a:solidFill>
                <a:highlight>
                  <a:srgbClr val="FFFFFF"/>
                </a:highlight>
              </a:rPr>
              <a:t>The Athletics' 2002 campaign ranks among the most famous in franchise history. Following the 2001 season, Oakland saw the departure of three key players. </a:t>
            </a:r>
            <a:r>
              <a:rPr lang="en" sz="1050" u="sng" dirty="0">
                <a:solidFill>
                  <a:srgbClr val="0B0080"/>
                </a:solidFill>
                <a:highlight>
                  <a:srgbClr val="FFFFFF"/>
                </a:highlight>
                <a:hlinkClick r:id="rId4"/>
              </a:rPr>
              <a:t>Billy Beane</a:t>
            </a:r>
            <a:r>
              <a:rPr lang="en" sz="1050" dirty="0">
                <a:solidFill>
                  <a:srgbClr val="222222"/>
                </a:solidFill>
                <a:highlight>
                  <a:srgbClr val="FFFFFF"/>
                </a:highlight>
              </a:rPr>
              <a:t>, the team's general manager, responded with a series of under-the-radar free agent signings. The new-look Athletics, despite a comparative lack of star power, surprised the baseball world by besting the 2001 team's regular season record. The team is most famous, however, for </a:t>
            </a:r>
            <a:r>
              <a:rPr lang="en" sz="1050" u="sng" dirty="0">
                <a:solidFill>
                  <a:srgbClr val="0B0080"/>
                </a:solidFill>
                <a:highlight>
                  <a:srgbClr val="FFFFFF"/>
                </a:highlight>
                <a:hlinkClick r:id="rId5"/>
              </a:rPr>
              <a:t>winning 20 consecutive games</a:t>
            </a:r>
            <a:r>
              <a:rPr lang="en" sz="1050" dirty="0">
                <a:solidFill>
                  <a:srgbClr val="222222"/>
                </a:solidFill>
                <a:highlight>
                  <a:srgbClr val="FFFFFF"/>
                </a:highlight>
              </a:rPr>
              <a:t>between August 13 and September 4, 2002.</a:t>
            </a:r>
            <a:r>
              <a:rPr lang="en" sz="1400" u="sng" baseline="30000" dirty="0">
                <a:solidFill>
                  <a:srgbClr val="0B0080"/>
                </a:solidFill>
                <a:highlight>
                  <a:srgbClr val="FFFFFF"/>
                </a:highlight>
                <a:hlinkClick r:id="rId6"/>
              </a:rPr>
              <a:t>[1]</a:t>
            </a:r>
            <a:r>
              <a:rPr lang="en" sz="1050" dirty="0">
                <a:solidFill>
                  <a:srgbClr val="222222"/>
                </a:solidFill>
                <a:highlight>
                  <a:srgbClr val="FFFFFF"/>
                </a:highlight>
              </a:rPr>
              <a:t> The Athletics' season was the subject of </a:t>
            </a:r>
            <a:r>
              <a:rPr lang="en" sz="1050" u="sng" dirty="0">
                <a:solidFill>
                  <a:srgbClr val="0B0080"/>
                </a:solidFill>
                <a:highlight>
                  <a:srgbClr val="FFFFFF"/>
                </a:highlight>
                <a:hlinkClick r:id="rId7"/>
              </a:rPr>
              <a:t>Michael Lewis</a:t>
            </a:r>
            <a:r>
              <a:rPr lang="en" sz="1050" dirty="0">
                <a:solidFill>
                  <a:srgbClr val="222222"/>
                </a:solidFill>
                <a:highlight>
                  <a:srgbClr val="FFFFFF"/>
                </a:highlight>
              </a:rPr>
              <a:t>'s 2003 book </a:t>
            </a:r>
            <a:r>
              <a:rPr lang="en" sz="1050" i="1" u="sng" dirty="0">
                <a:solidFill>
                  <a:srgbClr val="0B0080"/>
                </a:solidFill>
                <a:highlight>
                  <a:srgbClr val="FFFFFF"/>
                </a:highlight>
                <a:hlinkClick r:id="rId8"/>
              </a:rPr>
              <a:t>Moneyball: The Art of Winning an Unfair Game</a:t>
            </a:r>
            <a:r>
              <a:rPr lang="en" sz="1050" dirty="0">
                <a:solidFill>
                  <a:srgbClr val="222222"/>
                </a:solidFill>
                <a:highlight>
                  <a:srgbClr val="FFFFFF"/>
                </a:highlight>
              </a:rPr>
              <a:t> (Lewis was given the opportunity to follow the team around throughout the season). A film adaptation of the book, also titled </a:t>
            </a:r>
            <a:r>
              <a:rPr lang="en" sz="1050" i="1" u="sng" dirty="0">
                <a:solidFill>
                  <a:srgbClr val="0B0080"/>
                </a:solidFill>
                <a:highlight>
                  <a:srgbClr val="FFFFFF"/>
                </a:highlight>
                <a:hlinkClick r:id="rId9"/>
              </a:rPr>
              <a:t>Moneyball</a:t>
            </a:r>
            <a:r>
              <a:rPr lang="en" sz="1050" dirty="0">
                <a:solidFill>
                  <a:srgbClr val="222222"/>
                </a:solidFill>
                <a:highlight>
                  <a:srgbClr val="FFFFFF"/>
                </a:highlight>
              </a:rPr>
              <a:t>, was released in 2011.</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General Slide">
  <p:cSld name="General Slide">
    <p:spTree>
      <p:nvGrpSpPr>
        <p:cNvPr id="1"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matchingName="Title slide" type="title">
  <p:cSld name="TITLE">
    <p:spTree>
      <p:nvGrpSpPr>
        <p:cNvPr id="1" name="Shape 11"/>
        <p:cNvGrpSpPr/>
        <p:nvPr/>
      </p:nvGrpSpPr>
      <p:grpSpPr>
        <a:xfrm>
          <a:off x="0" y="0"/>
          <a:ext cx="0" cy="0"/>
          <a:chOff x="0" y="0"/>
          <a:chExt cx="0" cy="0"/>
        </a:xfrm>
      </p:grpSpPr>
      <p:sp>
        <p:nvSpPr>
          <p:cNvPr id="12" name="Google Shape;12;p3"/>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390525" y="1819275"/>
            <a:ext cx="8222100" cy="933600"/>
          </a:xfrm>
          <a:prstGeom prst="rect">
            <a:avLst/>
          </a:prstGeom>
        </p:spPr>
        <p:txBody>
          <a:bodyPr spcFirstLastPara="1" wrap="square" lIns="34300" tIns="34300" rIns="34300" bIns="3430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390525" y="2789130"/>
            <a:ext cx="8222100" cy="432900"/>
          </a:xfrm>
          <a:prstGeom prst="rect">
            <a:avLst/>
          </a:prstGeom>
        </p:spPr>
        <p:txBody>
          <a:bodyPr spcFirstLastPara="1" wrap="square" lIns="34300" tIns="34300" rIns="34300" bIns="34300" anchor="t" anchorCtr="0">
            <a:noAutofit/>
          </a:bodyPr>
          <a:lstStyle>
            <a:lvl1pPr lvl="0" rtl="0">
              <a:lnSpc>
                <a:spcPct val="100000"/>
              </a:lnSpc>
              <a:spcBef>
                <a:spcPts val="800"/>
              </a:spcBef>
              <a:spcAft>
                <a:spcPts val="0"/>
              </a:spcAft>
              <a:buClr>
                <a:schemeClr val="lt1"/>
              </a:buClr>
              <a:buSzPts val="1800"/>
              <a:buNone/>
              <a:defRPr>
                <a:solidFill>
                  <a:schemeClr val="lt1"/>
                </a:solidFill>
              </a:defRPr>
            </a:lvl1pPr>
            <a:lvl2pPr lvl="1" rtl="0">
              <a:lnSpc>
                <a:spcPct val="100000"/>
              </a:lnSpc>
              <a:spcBef>
                <a:spcPts val="400"/>
              </a:spcBef>
              <a:spcAft>
                <a:spcPts val="0"/>
              </a:spcAft>
              <a:buClr>
                <a:schemeClr val="lt1"/>
              </a:buClr>
              <a:buSzPts val="1800"/>
              <a:buNone/>
              <a:defRPr sz="1800">
                <a:solidFill>
                  <a:schemeClr val="lt1"/>
                </a:solidFill>
              </a:defRPr>
            </a:lvl2pPr>
            <a:lvl3pPr lvl="2" rtl="0">
              <a:lnSpc>
                <a:spcPct val="100000"/>
              </a:lnSpc>
              <a:spcBef>
                <a:spcPts val="400"/>
              </a:spcBef>
              <a:spcAft>
                <a:spcPts val="0"/>
              </a:spcAft>
              <a:buClr>
                <a:schemeClr val="lt1"/>
              </a:buClr>
              <a:buSzPts val="1800"/>
              <a:buNone/>
              <a:defRPr sz="1800">
                <a:solidFill>
                  <a:schemeClr val="lt1"/>
                </a:solidFill>
              </a:defRPr>
            </a:lvl3pPr>
            <a:lvl4pPr lvl="3" rtl="0">
              <a:lnSpc>
                <a:spcPct val="100000"/>
              </a:lnSpc>
              <a:spcBef>
                <a:spcPts val="400"/>
              </a:spcBef>
              <a:spcAft>
                <a:spcPts val="0"/>
              </a:spcAft>
              <a:buClr>
                <a:schemeClr val="lt1"/>
              </a:buClr>
              <a:buSzPts val="1800"/>
              <a:buNone/>
              <a:defRPr sz="1800">
                <a:solidFill>
                  <a:schemeClr val="lt1"/>
                </a:solidFill>
              </a:defRPr>
            </a:lvl4pPr>
            <a:lvl5pPr lvl="4" rtl="0">
              <a:lnSpc>
                <a:spcPct val="100000"/>
              </a:lnSpc>
              <a:spcBef>
                <a:spcPts val="400"/>
              </a:spcBef>
              <a:spcAft>
                <a:spcPts val="0"/>
              </a:spcAft>
              <a:buClr>
                <a:schemeClr val="lt1"/>
              </a:buClr>
              <a:buSzPts val="1800"/>
              <a:buNone/>
              <a:defRPr sz="1800">
                <a:solidFill>
                  <a:schemeClr val="lt1"/>
                </a:solidFill>
              </a:defRPr>
            </a:lvl5pPr>
            <a:lvl6pPr lvl="5" rtl="0">
              <a:lnSpc>
                <a:spcPct val="100000"/>
              </a:lnSpc>
              <a:spcBef>
                <a:spcPts val="400"/>
              </a:spcBef>
              <a:spcAft>
                <a:spcPts val="0"/>
              </a:spcAft>
              <a:buClr>
                <a:schemeClr val="lt1"/>
              </a:buClr>
              <a:buSzPts val="1800"/>
              <a:buNone/>
              <a:defRPr sz="1800">
                <a:solidFill>
                  <a:schemeClr val="lt1"/>
                </a:solidFill>
              </a:defRPr>
            </a:lvl6pPr>
            <a:lvl7pPr lvl="6" rtl="0">
              <a:lnSpc>
                <a:spcPct val="100000"/>
              </a:lnSpc>
              <a:spcBef>
                <a:spcPts val="400"/>
              </a:spcBef>
              <a:spcAft>
                <a:spcPts val="0"/>
              </a:spcAft>
              <a:buClr>
                <a:schemeClr val="lt1"/>
              </a:buClr>
              <a:buSzPts val="1800"/>
              <a:buNone/>
              <a:defRPr sz="1800">
                <a:solidFill>
                  <a:schemeClr val="lt1"/>
                </a:solidFill>
              </a:defRPr>
            </a:lvl7pPr>
            <a:lvl8pPr lvl="7" rtl="0">
              <a:lnSpc>
                <a:spcPct val="100000"/>
              </a:lnSpc>
              <a:spcBef>
                <a:spcPts val="400"/>
              </a:spcBef>
              <a:spcAft>
                <a:spcPts val="0"/>
              </a:spcAft>
              <a:buClr>
                <a:schemeClr val="lt1"/>
              </a:buClr>
              <a:buSzPts val="1800"/>
              <a:buNone/>
              <a:defRPr sz="1800">
                <a:solidFill>
                  <a:schemeClr val="lt1"/>
                </a:solidFill>
              </a:defRPr>
            </a:lvl8pPr>
            <a:lvl9pPr lvl="8" rtl="0">
              <a:lnSpc>
                <a:spcPct val="100000"/>
              </a:lnSpc>
              <a:spcBef>
                <a:spcPts val="400"/>
              </a:spcBef>
              <a:spcAft>
                <a:spcPts val="0"/>
              </a:spcAft>
              <a:buClr>
                <a:schemeClr val="lt1"/>
              </a:buClr>
              <a:buSzPts val="1800"/>
              <a:buNone/>
              <a:defRPr sz="1800">
                <a:solidFill>
                  <a:schemeClr val="lt1"/>
                </a:solidFill>
              </a:defRPr>
            </a:lvl9pPr>
          </a:lstStyle>
          <a:p>
            <a:endParaRPr/>
          </a:p>
        </p:txBody>
      </p:sp>
      <p:sp>
        <p:nvSpPr>
          <p:cNvPr id="16" name="Google Shape;16;p3"/>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7"/>
            <a:ext cx="7886700" cy="994200"/>
          </a:xfrm>
          <a:prstGeom prst="rect">
            <a:avLst/>
          </a:prstGeom>
          <a:noFill/>
          <a:ln>
            <a:noFill/>
          </a:ln>
        </p:spPr>
        <p:txBody>
          <a:bodyPr spcFirstLastPara="1" wrap="square" lIns="34300" tIns="34300" rIns="34300" bIns="34300" anchor="ctr" anchorCtr="0">
            <a:noAutofit/>
          </a:bodyPr>
          <a:lstStyle>
            <a:lvl1pPr marL="0" marR="0" lvl="0" indent="0" algn="l" rtl="0">
              <a:lnSpc>
                <a:spcPct val="90000"/>
              </a:lnSpc>
              <a:spcBef>
                <a:spcPts val="0"/>
              </a:spcBef>
              <a:spcAft>
                <a:spcPts val="0"/>
              </a:spcAft>
              <a:buClr>
                <a:schemeClr val="dk1"/>
              </a:buClr>
              <a:buSzPts val="500"/>
              <a:buFont typeface="Roboto"/>
              <a:buNone/>
              <a:defRPr sz="2300" b="0" i="0" u="none" strike="noStrike" cap="none">
                <a:solidFill>
                  <a:schemeClr val="dk1"/>
                </a:solidFill>
                <a:latin typeface="Roboto"/>
                <a:ea typeface="Roboto"/>
                <a:cs typeface="Roboto"/>
                <a:sym typeface="Roboto"/>
              </a:defRPr>
            </a:lvl1pPr>
            <a:lvl2pPr lvl="1" indent="0">
              <a:spcBef>
                <a:spcPts val="0"/>
              </a:spcBef>
              <a:spcAft>
                <a:spcPts val="0"/>
              </a:spcAft>
              <a:buSzPts val="500"/>
              <a:buFont typeface="Arial"/>
              <a:buNone/>
              <a:defRPr sz="700"/>
            </a:lvl2pPr>
            <a:lvl3pPr lvl="2" indent="0">
              <a:spcBef>
                <a:spcPts val="0"/>
              </a:spcBef>
              <a:spcAft>
                <a:spcPts val="0"/>
              </a:spcAft>
              <a:buSzPts val="500"/>
              <a:buFont typeface="Arial"/>
              <a:buNone/>
              <a:defRPr sz="700"/>
            </a:lvl3pPr>
            <a:lvl4pPr lvl="3" indent="0">
              <a:spcBef>
                <a:spcPts val="0"/>
              </a:spcBef>
              <a:spcAft>
                <a:spcPts val="0"/>
              </a:spcAft>
              <a:buSzPts val="500"/>
              <a:buFont typeface="Arial"/>
              <a:buNone/>
              <a:defRPr sz="700"/>
            </a:lvl4pPr>
            <a:lvl5pPr lvl="4" indent="0">
              <a:spcBef>
                <a:spcPts val="0"/>
              </a:spcBef>
              <a:spcAft>
                <a:spcPts val="0"/>
              </a:spcAft>
              <a:buSzPts val="500"/>
              <a:buFont typeface="Arial"/>
              <a:buNone/>
              <a:defRPr sz="700"/>
            </a:lvl5pPr>
            <a:lvl6pPr lvl="5" indent="0">
              <a:spcBef>
                <a:spcPts val="0"/>
              </a:spcBef>
              <a:spcAft>
                <a:spcPts val="0"/>
              </a:spcAft>
              <a:buSzPts val="500"/>
              <a:buFont typeface="Arial"/>
              <a:buNone/>
              <a:defRPr sz="700"/>
            </a:lvl6pPr>
            <a:lvl7pPr lvl="6" indent="0">
              <a:spcBef>
                <a:spcPts val="0"/>
              </a:spcBef>
              <a:spcAft>
                <a:spcPts val="0"/>
              </a:spcAft>
              <a:buSzPts val="500"/>
              <a:buFont typeface="Arial"/>
              <a:buNone/>
              <a:defRPr sz="700"/>
            </a:lvl7pPr>
            <a:lvl8pPr lvl="7" indent="0">
              <a:spcBef>
                <a:spcPts val="0"/>
              </a:spcBef>
              <a:spcAft>
                <a:spcPts val="0"/>
              </a:spcAft>
              <a:buSzPts val="500"/>
              <a:buFont typeface="Arial"/>
              <a:buNone/>
              <a:defRPr sz="700"/>
            </a:lvl8pPr>
            <a:lvl9pPr lvl="8" indent="0">
              <a:spcBef>
                <a:spcPts val="0"/>
              </a:spcBef>
              <a:spcAft>
                <a:spcPts val="0"/>
              </a:spcAft>
              <a:buSzPts val="500"/>
              <a:buFont typeface="Arial"/>
              <a:buNone/>
              <a:defRPr sz="700"/>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34300" tIns="34300" rIns="34300" bIns="34300" anchor="t" anchorCtr="0">
            <a:noAutofit/>
          </a:bodyPr>
          <a:lstStyle>
            <a:lvl1pPr marL="457200" marR="0" lvl="0" indent="-342900"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1pPr>
            <a:lvl2pPr marL="914400" marR="0" lvl="1"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2pPr>
            <a:lvl3pPr marL="1371600" marR="0" lvl="2"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Roboto"/>
                <a:ea typeface="Roboto"/>
                <a:cs typeface="Roboto"/>
                <a:sym typeface="Roboto"/>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9pPr>
          </a:lstStyle>
          <a:p>
            <a:endParaRPr/>
          </a:p>
        </p:txBody>
      </p:sp>
      <p:sp>
        <p:nvSpPr>
          <p:cNvPr id="8" name="Google Shape;8;p1"/>
          <p:cNvSpPr txBox="1"/>
          <p:nvPr/>
        </p:nvSpPr>
        <p:spPr>
          <a:xfrm>
            <a:off x="8529861" y="4803178"/>
            <a:ext cx="517200" cy="231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lt1"/>
              </a:buClr>
              <a:buFont typeface="Calibri"/>
              <a:buNone/>
            </a:pPr>
            <a:fld id="{00000000-1234-1234-1234-123412341234}" type="slidenum">
              <a:rPr lang="en" sz="1000" b="1" i="0" u="none" strike="noStrike" cap="none">
                <a:solidFill>
                  <a:srgbClr val="595959"/>
                </a:solidFill>
                <a:latin typeface="Calibri"/>
                <a:ea typeface="Calibri"/>
                <a:cs typeface="Calibri"/>
                <a:sym typeface="Calibri"/>
              </a:rPr>
              <a:pPr marL="0" marR="0" lvl="0" indent="0" algn="ctr" rtl="0">
                <a:lnSpc>
                  <a:spcPct val="100000"/>
                </a:lnSpc>
                <a:spcBef>
                  <a:spcPts val="0"/>
                </a:spcBef>
                <a:spcAft>
                  <a:spcPts val="0"/>
                </a:spcAft>
                <a:buClr>
                  <a:schemeClr val="lt1"/>
                </a:buClr>
                <a:buFont typeface="Calibri"/>
                <a:buNone/>
              </a:pPr>
              <a:t>‹Nr.›</a:t>
            </a:fld>
            <a:r>
              <a:rPr lang="en" sz="1000" b="1">
                <a:solidFill>
                  <a:srgbClr val="595959"/>
                </a:solidFill>
                <a:latin typeface="Calibri"/>
                <a:ea typeface="Calibri"/>
                <a:cs typeface="Calibri"/>
                <a:sym typeface="Calibri"/>
              </a:rPr>
              <a:t>/36</a:t>
            </a:r>
            <a:endParaRPr sz="500">
              <a:solidFill>
                <a:srgbClr val="595959"/>
              </a:solidFill>
            </a:endParaRPr>
          </a:p>
        </p:txBody>
      </p:sp>
      <p:sp>
        <p:nvSpPr>
          <p:cNvPr id="9" name="Google Shape;9;p1"/>
          <p:cNvSpPr/>
          <p:nvPr/>
        </p:nvSpPr>
        <p:spPr>
          <a:xfrm>
            <a:off x="-53700" y="0"/>
            <a:ext cx="9251400" cy="44100"/>
          </a:xfrm>
          <a:prstGeom prst="rect">
            <a:avLst/>
          </a:prstGeom>
          <a:solidFill>
            <a:srgbClr val="266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l.cam.ac.uk/teaching/1819/DataSciII/" TargetMode="External"/><Relationship Id="rId4" Type="http://schemas.openxmlformats.org/officeDocument/2006/relationships/hyperlink" Target="https://notebooks.azure.com/marekrei/libraries/cl-datasci-pnp" TargetMode="External"/><Relationship Id="rId5" Type="http://schemas.openxmlformats.org/officeDocument/2006/relationships/hyperlink" Target="https://cldatascipnp-marekrei.notebooks.azure.com/j/notebooks/getting-started.ipynb" TargetMode="External"/><Relationship Id="rId6" Type="http://schemas.openxmlformats.org/officeDocument/2006/relationships/hyperlink" Target="https://github.com/marekrei/cl-datasci-pnp" TargetMode="External"/><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0"/>
        <p:cNvGrpSpPr/>
        <p:nvPr/>
      </p:nvGrpSpPr>
      <p:grpSpPr>
        <a:xfrm>
          <a:off x="0" y="0"/>
          <a:ext cx="0" cy="0"/>
          <a:chOff x="0" y="0"/>
          <a:chExt cx="0" cy="0"/>
        </a:xfrm>
      </p:grpSpPr>
      <p:sp>
        <p:nvSpPr>
          <p:cNvPr id="21" name="Google Shape;21;p4"/>
          <p:cNvSpPr/>
          <p:nvPr/>
        </p:nvSpPr>
        <p:spPr>
          <a:xfrm>
            <a:off x="-475076" y="-55050"/>
            <a:ext cx="9277800" cy="5271900"/>
          </a:xfrm>
          <a:prstGeom prst="rect">
            <a:avLst/>
          </a:prstGeom>
          <a:solidFill>
            <a:srgbClr val="266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ctrTitle"/>
          </p:nvPr>
        </p:nvSpPr>
        <p:spPr>
          <a:xfrm>
            <a:off x="460950" y="852784"/>
            <a:ext cx="8222100" cy="1755300"/>
          </a:xfrm>
          <a:prstGeom prst="rect">
            <a:avLst/>
          </a:prstGeom>
        </p:spPr>
        <p:txBody>
          <a:bodyPr spcFirstLastPara="1" wrap="square" lIns="34300" tIns="34300" rIns="34300" bIns="34300" anchor="ctr" anchorCtr="0">
            <a:noAutofit/>
          </a:bodyPr>
          <a:lstStyle/>
          <a:p>
            <a:pPr marL="0" lvl="0" indent="0" algn="ctr" rtl="0">
              <a:spcBef>
                <a:spcPts val="0"/>
              </a:spcBef>
              <a:spcAft>
                <a:spcPts val="0"/>
              </a:spcAft>
              <a:buNone/>
            </a:pPr>
            <a:r>
              <a:rPr lang="en" sz="3600" dirty="0">
                <a:solidFill>
                  <a:srgbClr val="FFFFFF"/>
                </a:solidFill>
                <a:latin typeface="Francois One"/>
                <a:ea typeface="Francois One"/>
                <a:cs typeface="Francois One"/>
                <a:sym typeface="Francois One"/>
              </a:rPr>
              <a:t>Data Science: Principles and Practice</a:t>
            </a:r>
            <a:endParaRPr sz="3600" dirty="0">
              <a:solidFill>
                <a:srgbClr val="FFFFFF"/>
              </a:solidFill>
              <a:latin typeface="Francois One"/>
              <a:ea typeface="Francois One"/>
              <a:cs typeface="Francois One"/>
              <a:sym typeface="Francois One"/>
            </a:endParaRPr>
          </a:p>
        </p:txBody>
      </p:sp>
      <p:sp>
        <p:nvSpPr>
          <p:cNvPr id="23" name="Google Shape;23;p4"/>
          <p:cNvSpPr txBox="1">
            <a:spLocks noGrp="1"/>
          </p:cNvSpPr>
          <p:nvPr>
            <p:ph type="subTitle" idx="1"/>
          </p:nvPr>
        </p:nvSpPr>
        <p:spPr>
          <a:xfrm>
            <a:off x="460950" y="2964585"/>
            <a:ext cx="8222100" cy="385704"/>
          </a:xfrm>
          <a:prstGeom prst="rect">
            <a:avLst/>
          </a:prstGeom>
        </p:spPr>
        <p:txBody>
          <a:bodyPr spcFirstLastPara="1" wrap="square" lIns="34300" tIns="34300" rIns="34300" bIns="34300" anchor="t" anchorCtr="0">
            <a:noAutofit/>
          </a:bodyPr>
          <a:lstStyle/>
          <a:p>
            <a:pPr marL="0" lvl="0" indent="0" algn="ctr" rtl="0">
              <a:spcBef>
                <a:spcPts val="800"/>
              </a:spcBef>
              <a:spcAft>
                <a:spcPts val="0"/>
              </a:spcAft>
              <a:buNone/>
            </a:pPr>
            <a:r>
              <a:rPr lang="en-GB" dirty="0" smtClean="0">
                <a:solidFill>
                  <a:srgbClr val="FFFFFF"/>
                </a:solidFill>
              </a:rPr>
              <a:t>Ekaterina Kochmar</a:t>
            </a:r>
            <a:r>
              <a:rPr lang="en-GB" baseline="30000" dirty="0" smtClean="0">
                <a:solidFill>
                  <a:srgbClr val="FFFFFF"/>
                </a:solidFill>
              </a:rPr>
              <a:t>1</a:t>
            </a:r>
          </a:p>
        </p:txBody>
      </p:sp>
      <p:grpSp>
        <p:nvGrpSpPr>
          <p:cNvPr id="24" name="Google Shape;24;p4"/>
          <p:cNvGrpSpPr/>
          <p:nvPr/>
        </p:nvGrpSpPr>
        <p:grpSpPr>
          <a:xfrm>
            <a:off x="3566282" y="3528704"/>
            <a:ext cx="2011452" cy="521891"/>
            <a:chOff x="3115274" y="4133425"/>
            <a:chExt cx="2818739" cy="731350"/>
          </a:xfrm>
        </p:grpSpPr>
        <p:pic>
          <p:nvPicPr>
            <p:cNvPr id="25" name="Google Shape;25;p4"/>
            <p:cNvPicPr preferRelativeResize="0"/>
            <p:nvPr/>
          </p:nvPicPr>
          <p:blipFill rotWithShape="1">
            <a:blip r:embed="rId3">
              <a:alphaModFix/>
            </a:blip>
            <a:srcRect r="82704"/>
            <a:stretch/>
          </p:blipFill>
          <p:spPr>
            <a:xfrm>
              <a:off x="3115274" y="4133425"/>
              <a:ext cx="547001" cy="731350"/>
            </a:xfrm>
            <a:prstGeom prst="rect">
              <a:avLst/>
            </a:prstGeom>
            <a:noFill/>
            <a:ln>
              <a:noFill/>
            </a:ln>
          </p:spPr>
        </p:pic>
        <p:pic>
          <p:nvPicPr>
            <p:cNvPr id="26" name="Google Shape;26;p4"/>
            <p:cNvPicPr preferRelativeResize="0"/>
            <p:nvPr/>
          </p:nvPicPr>
          <p:blipFill rotWithShape="1">
            <a:blip r:embed="rId4">
              <a:alphaModFix/>
            </a:blip>
            <a:srcRect l="19133"/>
            <a:stretch/>
          </p:blipFill>
          <p:spPr>
            <a:xfrm>
              <a:off x="3677711" y="4167828"/>
              <a:ext cx="2256302" cy="581294"/>
            </a:xfrm>
            <a:prstGeom prst="rect">
              <a:avLst/>
            </a:prstGeom>
            <a:noFill/>
            <a:ln>
              <a:noFill/>
            </a:ln>
          </p:spPr>
        </p:pic>
      </p:grpSp>
      <p:sp>
        <p:nvSpPr>
          <p:cNvPr id="27" name="Google Shape;27;p4"/>
          <p:cNvSpPr txBox="1">
            <a:spLocks noGrp="1"/>
          </p:cNvSpPr>
          <p:nvPr>
            <p:ph type="subTitle" idx="1"/>
          </p:nvPr>
        </p:nvSpPr>
        <p:spPr>
          <a:xfrm>
            <a:off x="460950" y="2106334"/>
            <a:ext cx="8222100" cy="650100"/>
          </a:xfrm>
          <a:prstGeom prst="rect">
            <a:avLst/>
          </a:prstGeom>
        </p:spPr>
        <p:txBody>
          <a:bodyPr spcFirstLastPara="1" wrap="square" lIns="34300" tIns="34300" rIns="34300" bIns="34300" anchor="t" anchorCtr="0">
            <a:noAutofit/>
          </a:bodyPr>
          <a:lstStyle/>
          <a:p>
            <a:pPr marL="0" lvl="0" indent="0" algn="ctr" rtl="0">
              <a:spcBef>
                <a:spcPts val="800"/>
              </a:spcBef>
              <a:spcAft>
                <a:spcPts val="0"/>
              </a:spcAft>
              <a:buNone/>
            </a:pPr>
            <a:r>
              <a:rPr lang="en" sz="2400" dirty="0">
                <a:solidFill>
                  <a:srgbClr val="FFFFFF"/>
                </a:solidFill>
              </a:rPr>
              <a:t>Lecture 1: Introduction</a:t>
            </a:r>
            <a:endParaRPr sz="2400" dirty="0"/>
          </a:p>
        </p:txBody>
      </p:sp>
      <p:sp>
        <p:nvSpPr>
          <p:cNvPr id="9" name="Textfeld 8"/>
          <p:cNvSpPr txBox="1"/>
          <p:nvPr/>
        </p:nvSpPr>
        <p:spPr>
          <a:xfrm>
            <a:off x="178741" y="4459111"/>
            <a:ext cx="8259703" cy="666849"/>
          </a:xfrm>
          <a:prstGeom prst="rect">
            <a:avLst/>
          </a:prstGeom>
          <a:noFill/>
        </p:spPr>
        <p:txBody>
          <a:bodyPr wrap="square" rtlCol="0">
            <a:spAutoFit/>
          </a:bodyPr>
          <a:lstStyle/>
          <a:p>
            <a:pPr lvl="0"/>
            <a:r>
              <a:rPr lang="de-DE" baseline="30000" dirty="0" smtClean="0">
                <a:solidFill>
                  <a:srgbClr val="FFFFFF"/>
                </a:solidFill>
              </a:rPr>
              <a:t>________________________________________</a:t>
            </a:r>
          </a:p>
          <a:p>
            <a:pPr lvl="0"/>
            <a:r>
              <a:rPr lang="de-DE" baseline="30000" dirty="0" smtClean="0">
                <a:solidFill>
                  <a:srgbClr val="FFFFFF"/>
                </a:solidFill>
              </a:rPr>
              <a:t>1 </a:t>
            </a:r>
            <a:r>
              <a:rPr lang="de-DE" dirty="0" err="1" smtClean="0">
                <a:solidFill>
                  <a:srgbClr val="FFFFFF"/>
                </a:solidFill>
              </a:rPr>
              <a:t>Based</a:t>
            </a:r>
            <a:r>
              <a:rPr lang="de-DE" dirty="0" smtClean="0">
                <a:solidFill>
                  <a:srgbClr val="FFFFFF"/>
                </a:solidFill>
              </a:rPr>
              <a:t> on </a:t>
            </a:r>
            <a:r>
              <a:rPr lang="de-DE" dirty="0" err="1" smtClean="0">
                <a:solidFill>
                  <a:srgbClr val="FFFFFF"/>
                </a:solidFill>
              </a:rPr>
              <a:t>slides</a:t>
            </a:r>
            <a:r>
              <a:rPr lang="de-DE" dirty="0" smtClean="0">
                <a:solidFill>
                  <a:srgbClr val="FFFFFF"/>
                </a:solidFill>
              </a:rPr>
              <a:t> </a:t>
            </a:r>
            <a:r>
              <a:rPr lang="de-DE" dirty="0" err="1" smtClean="0">
                <a:solidFill>
                  <a:srgbClr val="FFFFFF"/>
                </a:solidFill>
              </a:rPr>
              <a:t>from</a:t>
            </a:r>
            <a:r>
              <a:rPr lang="de-DE" dirty="0" smtClean="0">
                <a:solidFill>
                  <a:srgbClr val="FFFFFF"/>
                </a:solidFill>
              </a:rPr>
              <a:t> Marek </a:t>
            </a:r>
            <a:r>
              <a:rPr lang="de-DE" dirty="0" err="1" smtClean="0">
                <a:solidFill>
                  <a:srgbClr val="FFFFFF"/>
                </a:solidFill>
              </a:rPr>
              <a:t>Rei</a:t>
            </a:r>
            <a:endParaRPr lang="de-DE" dirty="0" smtClean="0"/>
          </a:p>
          <a:p>
            <a:endParaRPr lang="de-DE"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95"/>
        <p:cNvGrpSpPr/>
        <p:nvPr/>
      </p:nvGrpSpPr>
      <p:grpSpPr>
        <a:xfrm>
          <a:off x="0" y="0"/>
          <a:ext cx="0" cy="0"/>
          <a:chOff x="0" y="0"/>
          <a:chExt cx="0" cy="0"/>
        </a:xfrm>
      </p:grpSpPr>
      <p:sp>
        <p:nvSpPr>
          <p:cNvPr id="96" name="Google Shape;96;p10"/>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900">
                <a:solidFill>
                  <a:srgbClr val="2664A4"/>
                </a:solidFill>
                <a:latin typeface="Montserrat"/>
                <a:ea typeface="Montserrat"/>
                <a:cs typeface="Montserrat"/>
                <a:sym typeface="Montserrat"/>
              </a:rPr>
              <a:t>Data Science in Sports</a:t>
            </a:r>
            <a:endParaRPr sz="2900">
              <a:solidFill>
                <a:srgbClr val="2664A4"/>
              </a:solidFill>
              <a:latin typeface="Montserrat"/>
              <a:ea typeface="Montserrat"/>
              <a:cs typeface="Montserrat"/>
              <a:sym typeface="Montserrat"/>
            </a:endParaRPr>
          </a:p>
        </p:txBody>
      </p:sp>
      <p:sp>
        <p:nvSpPr>
          <p:cNvPr id="98" name="Google Shape;98;p10"/>
          <p:cNvSpPr txBox="1"/>
          <p:nvPr/>
        </p:nvSpPr>
        <p:spPr>
          <a:xfrm>
            <a:off x="1050950" y="4641150"/>
            <a:ext cx="52671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9999"/>
                </a:solidFill>
              </a:rPr>
              <a:t>http://adilmoujahid.com/posts/2014/07/baseball-analytics/</a:t>
            </a:r>
            <a:endParaRPr sz="1000">
              <a:solidFill>
                <a:srgbClr val="999999"/>
              </a:solidFill>
            </a:endParaRPr>
          </a:p>
        </p:txBody>
      </p:sp>
      <p:pic>
        <p:nvPicPr>
          <p:cNvPr id="11" name="Bild 10"/>
          <p:cNvPicPr>
            <a:picLocks noChangeAspect="1"/>
          </p:cNvPicPr>
          <p:nvPr/>
        </p:nvPicPr>
        <p:blipFill>
          <a:blip r:embed="rId3"/>
          <a:stretch>
            <a:fillRect/>
          </a:stretch>
        </p:blipFill>
        <p:spPr>
          <a:xfrm>
            <a:off x="684253" y="1036076"/>
            <a:ext cx="3360932" cy="2909860"/>
          </a:xfrm>
          <a:prstGeom prst="rect">
            <a:avLst/>
          </a:prstGeom>
        </p:spPr>
      </p:pic>
      <p:pic>
        <p:nvPicPr>
          <p:cNvPr id="12" name="Bild 11"/>
          <p:cNvPicPr>
            <a:picLocks noChangeAspect="1"/>
          </p:cNvPicPr>
          <p:nvPr/>
        </p:nvPicPr>
        <p:blipFill>
          <a:blip r:embed="rId4"/>
          <a:stretch>
            <a:fillRect/>
          </a:stretch>
        </p:blipFill>
        <p:spPr>
          <a:xfrm>
            <a:off x="4637583" y="1036076"/>
            <a:ext cx="3360933" cy="2909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03"/>
        <p:cNvGrpSpPr/>
        <p:nvPr/>
      </p:nvGrpSpPr>
      <p:grpSpPr>
        <a:xfrm>
          <a:off x="0" y="0"/>
          <a:ext cx="0" cy="0"/>
          <a:chOff x="0" y="0"/>
          <a:chExt cx="0" cy="0"/>
        </a:xfrm>
      </p:grpSpPr>
      <p:pic>
        <p:nvPicPr>
          <p:cNvPr id="104" name="Google Shape;104;p11" descr="Image result for drug discovery timeline"/>
          <p:cNvPicPr preferRelativeResize="0"/>
          <p:nvPr/>
        </p:nvPicPr>
        <p:blipFill rotWithShape="1">
          <a:blip r:embed="rId3">
            <a:alphaModFix/>
          </a:blip>
          <a:srcRect l="1506" t="5380" b="3428"/>
          <a:stretch/>
        </p:blipFill>
        <p:spPr>
          <a:xfrm>
            <a:off x="1612875" y="1419375"/>
            <a:ext cx="5918251" cy="1631425"/>
          </a:xfrm>
          <a:prstGeom prst="rect">
            <a:avLst/>
          </a:prstGeom>
          <a:noFill/>
          <a:ln>
            <a:noFill/>
          </a:ln>
        </p:spPr>
      </p:pic>
      <p:sp>
        <p:nvSpPr>
          <p:cNvPr id="105" name="Google Shape;105;p11"/>
          <p:cNvSpPr txBox="1"/>
          <p:nvPr/>
        </p:nvSpPr>
        <p:spPr>
          <a:xfrm>
            <a:off x="1733375" y="4590725"/>
            <a:ext cx="63546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999999"/>
                </a:solidFill>
              </a:rPr>
              <a:t>http://sitn.hms.harvard.edu/flash/2017/make-fda-great-trump-future-drug-approval-process/</a:t>
            </a:r>
            <a:br>
              <a:rPr lang="en" sz="1000" dirty="0">
                <a:solidFill>
                  <a:srgbClr val="999999"/>
                </a:solidFill>
              </a:rPr>
            </a:br>
            <a:r>
              <a:rPr lang="en" sz="1000" dirty="0">
                <a:solidFill>
                  <a:srgbClr val="999999"/>
                </a:solidFill>
              </a:rPr>
              <a:t>https://en.wikipedia.org/wiki/Cost_of_drug_development</a:t>
            </a:r>
            <a:endParaRPr sz="1000" dirty="0">
              <a:solidFill>
                <a:srgbClr val="999999"/>
              </a:solidFill>
            </a:endParaRPr>
          </a:p>
          <a:p>
            <a:pPr marL="0" lvl="0" indent="0" algn="l" rtl="0">
              <a:spcBef>
                <a:spcPts val="0"/>
              </a:spcBef>
              <a:spcAft>
                <a:spcPts val="0"/>
              </a:spcAft>
              <a:buNone/>
            </a:pPr>
            <a:endParaRPr sz="1000" dirty="0">
              <a:solidFill>
                <a:srgbClr val="999999"/>
              </a:solidFill>
            </a:endParaRPr>
          </a:p>
        </p:txBody>
      </p:sp>
      <p:sp>
        <p:nvSpPr>
          <p:cNvPr id="106" name="Google Shape;106;p11"/>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 Science in Drug Discovery</a:t>
            </a:r>
            <a:endParaRPr sz="500">
              <a:solidFill>
                <a:srgbClr val="2664A4"/>
              </a:solidFill>
              <a:latin typeface="Montserrat"/>
              <a:ea typeface="Montserrat"/>
              <a:cs typeface="Montserrat"/>
              <a:sym typeface="Montserrat"/>
            </a:endParaRPr>
          </a:p>
        </p:txBody>
      </p:sp>
      <p:sp>
        <p:nvSpPr>
          <p:cNvPr id="107" name="Google Shape;107;p11"/>
          <p:cNvSpPr txBox="1"/>
          <p:nvPr/>
        </p:nvSpPr>
        <p:spPr>
          <a:xfrm>
            <a:off x="400050" y="3687200"/>
            <a:ext cx="3691800" cy="6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latin typeface="Montserrat"/>
                <a:ea typeface="Montserrat"/>
                <a:cs typeface="Montserrat"/>
                <a:sym typeface="Montserrat"/>
              </a:rPr>
              <a:t>1:10,000 success rate</a:t>
            </a:r>
            <a:endParaRPr sz="1800">
              <a:solidFill>
                <a:srgbClr val="666666"/>
              </a:solidFill>
              <a:latin typeface="Montserrat"/>
              <a:ea typeface="Montserrat"/>
              <a:cs typeface="Montserrat"/>
              <a:sym typeface="Montserrat"/>
            </a:endParaRPr>
          </a:p>
        </p:txBody>
      </p:sp>
      <p:sp>
        <p:nvSpPr>
          <p:cNvPr id="108" name="Google Shape;108;p11"/>
          <p:cNvSpPr/>
          <p:nvPr/>
        </p:nvSpPr>
        <p:spPr>
          <a:xfrm>
            <a:off x="1661600" y="2969525"/>
            <a:ext cx="441504" cy="777251"/>
          </a:xfrm>
          <a:custGeom>
            <a:avLst/>
            <a:gdLst/>
            <a:ahLst/>
            <a:cxnLst/>
            <a:rect l="l" t="t" r="r" b="b"/>
            <a:pathLst>
              <a:path w="19774" h="43434" extrusionOk="0">
                <a:moveTo>
                  <a:pt x="114" y="43434"/>
                </a:moveTo>
                <a:cubicBezTo>
                  <a:pt x="267" y="39319"/>
                  <a:pt x="-647" y="22403"/>
                  <a:pt x="1029" y="18745"/>
                </a:cubicBezTo>
                <a:cubicBezTo>
                  <a:pt x="2706" y="15087"/>
                  <a:pt x="7049" y="24612"/>
                  <a:pt x="10173" y="21488"/>
                </a:cubicBezTo>
                <a:cubicBezTo>
                  <a:pt x="13297" y="18364"/>
                  <a:pt x="18174" y="3581"/>
                  <a:pt x="19774" y="0"/>
                </a:cubicBezTo>
              </a:path>
            </a:pathLst>
          </a:custGeom>
          <a:noFill/>
          <a:ln w="19050" cap="flat" cmpd="sng">
            <a:solidFill>
              <a:schemeClr val="dk2"/>
            </a:solidFill>
            <a:prstDash val="solid"/>
            <a:round/>
            <a:headEnd type="none" w="med" len="med"/>
            <a:tailEnd type="triangle" w="med" len="med"/>
          </a:ln>
        </p:spPr>
      </p:sp>
      <p:sp>
        <p:nvSpPr>
          <p:cNvPr id="109" name="Google Shape;109;p11"/>
          <p:cNvSpPr txBox="1"/>
          <p:nvPr/>
        </p:nvSpPr>
        <p:spPr>
          <a:xfrm>
            <a:off x="3491900" y="3687200"/>
            <a:ext cx="3691800" cy="6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latin typeface="Montserrat"/>
                <a:ea typeface="Montserrat"/>
                <a:cs typeface="Montserrat"/>
                <a:sym typeface="Montserrat"/>
              </a:rPr>
              <a:t>1:10 success rate</a:t>
            </a:r>
            <a:endParaRPr sz="1800">
              <a:solidFill>
                <a:srgbClr val="666666"/>
              </a:solidFill>
              <a:latin typeface="Montserrat"/>
              <a:ea typeface="Montserrat"/>
              <a:cs typeface="Montserrat"/>
              <a:sym typeface="Montserrat"/>
            </a:endParaRPr>
          </a:p>
        </p:txBody>
      </p:sp>
      <p:sp>
        <p:nvSpPr>
          <p:cNvPr id="110" name="Google Shape;110;p11"/>
          <p:cNvSpPr/>
          <p:nvPr/>
        </p:nvSpPr>
        <p:spPr>
          <a:xfrm>
            <a:off x="4091950" y="3129525"/>
            <a:ext cx="388600" cy="571500"/>
          </a:xfrm>
          <a:custGeom>
            <a:avLst/>
            <a:gdLst/>
            <a:ahLst/>
            <a:cxnLst/>
            <a:rect l="l" t="t" r="r" b="b"/>
            <a:pathLst>
              <a:path w="15544" h="22860" extrusionOk="0">
                <a:moveTo>
                  <a:pt x="0" y="22860"/>
                </a:moveTo>
                <a:cubicBezTo>
                  <a:pt x="381" y="20269"/>
                  <a:pt x="381" y="8840"/>
                  <a:pt x="2286" y="7316"/>
                </a:cubicBezTo>
                <a:cubicBezTo>
                  <a:pt x="4191" y="5792"/>
                  <a:pt x="9220" y="14935"/>
                  <a:pt x="11430" y="13716"/>
                </a:cubicBezTo>
                <a:cubicBezTo>
                  <a:pt x="13640" y="12497"/>
                  <a:pt x="14858" y="2286"/>
                  <a:pt x="15544" y="0"/>
                </a:cubicBezTo>
              </a:path>
            </a:pathLst>
          </a:custGeom>
          <a:noFill/>
          <a:ln w="19050" cap="flat" cmpd="sng">
            <a:solidFill>
              <a:schemeClr val="dk2"/>
            </a:solidFill>
            <a:prstDash val="solid"/>
            <a:round/>
            <a:headEnd type="none" w="med" len="med"/>
            <a:tailEnd type="triangle" w="med" len="med"/>
          </a:ln>
        </p:spPr>
      </p:sp>
      <p:sp>
        <p:nvSpPr>
          <p:cNvPr id="111" name="Google Shape;111;p11"/>
          <p:cNvSpPr txBox="1"/>
          <p:nvPr/>
        </p:nvSpPr>
        <p:spPr>
          <a:xfrm>
            <a:off x="6273200" y="3687200"/>
            <a:ext cx="3691800" cy="6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latin typeface="Montserrat"/>
                <a:ea typeface="Montserrat"/>
                <a:cs typeface="Montserrat"/>
                <a:sym typeface="Montserrat"/>
              </a:rPr>
              <a:t>$350M to $5.5B cost</a:t>
            </a:r>
            <a:endParaRPr sz="1800">
              <a:solidFill>
                <a:srgbClr val="666666"/>
              </a:solidFill>
              <a:latin typeface="Montserrat"/>
              <a:ea typeface="Montserrat"/>
              <a:cs typeface="Montserrat"/>
              <a:sym typeface="Montserrat"/>
            </a:endParaRPr>
          </a:p>
        </p:txBody>
      </p:sp>
      <p:sp>
        <p:nvSpPr>
          <p:cNvPr id="112" name="Google Shape;112;p11"/>
          <p:cNvSpPr/>
          <p:nvPr/>
        </p:nvSpPr>
        <p:spPr>
          <a:xfrm>
            <a:off x="7114800" y="3101950"/>
            <a:ext cx="430500" cy="668450"/>
          </a:xfrm>
          <a:custGeom>
            <a:avLst/>
            <a:gdLst/>
            <a:ahLst/>
            <a:cxnLst/>
            <a:rect l="l" t="t" r="r" b="b"/>
            <a:pathLst>
              <a:path w="17220" h="26738" extrusionOk="0">
                <a:moveTo>
                  <a:pt x="17220" y="26738"/>
                </a:moveTo>
                <a:cubicBezTo>
                  <a:pt x="16616" y="24019"/>
                  <a:pt x="15408" y="12236"/>
                  <a:pt x="13595" y="10423"/>
                </a:cubicBezTo>
                <a:cubicBezTo>
                  <a:pt x="11782" y="8610"/>
                  <a:pt x="8610" y="17598"/>
                  <a:pt x="6344" y="15861"/>
                </a:cubicBezTo>
                <a:cubicBezTo>
                  <a:pt x="4078" y="14124"/>
                  <a:pt x="1057" y="2644"/>
                  <a:pt x="0" y="0"/>
                </a:cubicBezTo>
              </a:path>
            </a:pathLst>
          </a:custGeom>
          <a:noFill/>
          <a:ln w="19050" cap="flat" cmpd="sng">
            <a:solidFill>
              <a:schemeClr val="dk2"/>
            </a:solidFill>
            <a:prstDash val="solid"/>
            <a:roun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1000"/>
                                        <p:tgtEl>
                                          <p:spTgt spid="10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1000"/>
                                        <p:tgtEl>
                                          <p:spTgt spid="110"/>
                                        </p:tgtEl>
                                      </p:cBhvr>
                                    </p:animEffect>
                                  </p:childTnLst>
                                </p:cTn>
                              </p:par>
                              <p:par>
                                <p:cTn id="16" presetID="10" presetClass="entr" presetSubtype="0" fill="hold" nodeType="withEffect">
                                  <p:stCondLst>
                                    <p:cond delay="0"/>
                                  </p:stCondLst>
                                  <p:childTnLst>
                                    <p:set>
                                      <p:cBhvr>
                                        <p:cTn id="17" dur="1" fill="hold">
                                          <p:stCondLst>
                                            <p:cond delay="0"/>
                                          </p:stCondLst>
                                        </p:cTn>
                                        <p:tgtEl>
                                          <p:spTgt spid="109"/>
                                        </p:tgtEl>
                                        <p:attrNameLst>
                                          <p:attrName>style.visibility</p:attrName>
                                        </p:attrNameLst>
                                      </p:cBhvr>
                                      <p:to>
                                        <p:strVal val="visible"/>
                                      </p:to>
                                    </p:set>
                                    <p:animEffect transition="in" filter="fade">
                                      <p:cBhvr>
                                        <p:cTn id="18" dur="1000"/>
                                        <p:tgtEl>
                                          <p:spTgt spid="10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1000"/>
                                        <p:tgtEl>
                                          <p:spTgt spid="111"/>
                                        </p:tgtEl>
                                      </p:cBhvr>
                                    </p:animEffect>
                                  </p:childTnLst>
                                </p:cTn>
                              </p:par>
                              <p:par>
                                <p:cTn id="24" presetID="10" presetClass="entr" presetSubtype="0" fill="hold"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1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16"/>
        <p:cNvGrpSpPr/>
        <p:nvPr/>
      </p:nvGrpSpPr>
      <p:grpSpPr>
        <a:xfrm>
          <a:off x="0" y="0"/>
          <a:ext cx="0" cy="0"/>
          <a:chOff x="0" y="0"/>
          <a:chExt cx="0" cy="0"/>
        </a:xfrm>
      </p:grpSpPr>
      <p:pic>
        <p:nvPicPr>
          <p:cNvPr id="117" name="Google Shape;117;p12"/>
          <p:cNvPicPr preferRelativeResize="0"/>
          <p:nvPr/>
        </p:nvPicPr>
        <p:blipFill rotWithShape="1">
          <a:blip r:embed="rId3">
            <a:alphaModFix/>
          </a:blip>
          <a:srcRect l="599" t="15488" r="45402" b="3970"/>
          <a:stretch/>
        </p:blipFill>
        <p:spPr>
          <a:xfrm>
            <a:off x="330200" y="901575"/>
            <a:ext cx="4099152" cy="3439276"/>
          </a:xfrm>
          <a:prstGeom prst="rect">
            <a:avLst/>
          </a:prstGeom>
          <a:noFill/>
          <a:ln>
            <a:noFill/>
          </a:ln>
        </p:spPr>
      </p:pic>
      <p:sp>
        <p:nvSpPr>
          <p:cNvPr id="118" name="Google Shape;118;p12"/>
          <p:cNvSpPr txBox="1"/>
          <p:nvPr/>
        </p:nvSpPr>
        <p:spPr>
          <a:xfrm>
            <a:off x="1733375" y="4514525"/>
            <a:ext cx="63546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999999"/>
                </a:solidFill>
              </a:rPr>
              <a:t>https://www.nature.com/articles/d41586-018-05267-x</a:t>
            </a:r>
            <a:endParaRPr sz="1000" dirty="0">
              <a:solidFill>
                <a:srgbClr val="999999"/>
              </a:solidFill>
            </a:endParaRPr>
          </a:p>
          <a:p>
            <a:pPr marL="0" lvl="0" indent="0" algn="l" rtl="0">
              <a:spcBef>
                <a:spcPts val="0"/>
              </a:spcBef>
              <a:spcAft>
                <a:spcPts val="0"/>
              </a:spcAft>
              <a:buNone/>
            </a:pPr>
            <a:r>
              <a:rPr lang="en" sz="1000" dirty="0">
                <a:solidFill>
                  <a:srgbClr val="999999"/>
                </a:solidFill>
              </a:rPr>
              <a:t>https://blog.benchsci.com/startups-using-artificial-intelligence-in-drug-discovery</a:t>
            </a:r>
            <a:endParaRPr sz="1000" dirty="0">
              <a:solidFill>
                <a:srgbClr val="999999"/>
              </a:solidFill>
            </a:endParaRPr>
          </a:p>
        </p:txBody>
      </p:sp>
      <p:sp>
        <p:nvSpPr>
          <p:cNvPr id="119" name="Google Shape;119;p12"/>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 Science in Drug Discovery</a:t>
            </a:r>
            <a:endParaRPr sz="2900">
              <a:solidFill>
                <a:srgbClr val="2664A4"/>
              </a:solidFill>
              <a:latin typeface="Montserrat"/>
              <a:ea typeface="Montserrat"/>
              <a:cs typeface="Montserrat"/>
              <a:sym typeface="Montserrat"/>
            </a:endParaRPr>
          </a:p>
        </p:txBody>
      </p:sp>
      <p:pic>
        <p:nvPicPr>
          <p:cNvPr id="120" name="Google Shape;120;p12"/>
          <p:cNvPicPr preferRelativeResize="0"/>
          <p:nvPr/>
        </p:nvPicPr>
        <p:blipFill rotWithShape="1">
          <a:blip r:embed="rId4">
            <a:alphaModFix/>
          </a:blip>
          <a:srcRect l="222" t="15505" r="45485" b="4940"/>
          <a:stretch/>
        </p:blipFill>
        <p:spPr>
          <a:xfrm>
            <a:off x="4613915" y="901575"/>
            <a:ext cx="4172584" cy="3439276"/>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24"/>
        <p:cNvGrpSpPr/>
        <p:nvPr/>
      </p:nvGrpSpPr>
      <p:grpSpPr>
        <a:xfrm>
          <a:off x="0" y="0"/>
          <a:ext cx="0" cy="0"/>
          <a:chOff x="0" y="0"/>
          <a:chExt cx="0" cy="0"/>
        </a:xfrm>
      </p:grpSpPr>
      <p:pic>
        <p:nvPicPr>
          <p:cNvPr id="125" name="Google Shape;125;p13"/>
          <p:cNvPicPr preferRelativeResize="0"/>
          <p:nvPr/>
        </p:nvPicPr>
        <p:blipFill rotWithShape="1">
          <a:blip r:embed="rId3">
            <a:alphaModFix/>
          </a:blip>
          <a:srcRect l="597" t="18609" r="43035" b="5431"/>
          <a:stretch/>
        </p:blipFill>
        <p:spPr>
          <a:xfrm>
            <a:off x="1529475" y="333075"/>
            <a:ext cx="5656100" cy="4287024"/>
          </a:xfrm>
          <a:prstGeom prst="rect">
            <a:avLst/>
          </a:prstGeom>
          <a:noFill/>
          <a:ln>
            <a:noFill/>
          </a:ln>
        </p:spPr>
      </p:pic>
      <p:sp>
        <p:nvSpPr>
          <p:cNvPr id="126" name="Google Shape;126;p13"/>
          <p:cNvSpPr txBox="1"/>
          <p:nvPr/>
        </p:nvSpPr>
        <p:spPr>
          <a:xfrm>
            <a:off x="1529475" y="4743125"/>
            <a:ext cx="52671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9999"/>
                </a:solidFill>
              </a:rPr>
              <a:t>https://fivethirtyeight.com/features/todays-polls-and-final-election/</a:t>
            </a:r>
            <a:endParaRPr sz="1000">
              <a:solidFill>
                <a:srgbClr val="999999"/>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37"/>
        <p:cNvGrpSpPr/>
        <p:nvPr/>
      </p:nvGrpSpPr>
      <p:grpSpPr>
        <a:xfrm>
          <a:off x="0" y="0"/>
          <a:ext cx="0" cy="0"/>
          <a:chOff x="0" y="0"/>
          <a:chExt cx="0" cy="0"/>
        </a:xfrm>
      </p:grpSpPr>
      <p:pic>
        <p:nvPicPr>
          <p:cNvPr id="138" name="Google Shape;138;p15"/>
          <p:cNvPicPr preferRelativeResize="0"/>
          <p:nvPr/>
        </p:nvPicPr>
        <p:blipFill rotWithShape="1">
          <a:blip r:embed="rId3">
            <a:alphaModFix/>
          </a:blip>
          <a:srcRect l="597" t="19518" r="50014" b="10473"/>
          <a:stretch/>
        </p:blipFill>
        <p:spPr>
          <a:xfrm>
            <a:off x="280125" y="1096675"/>
            <a:ext cx="4248500" cy="3387449"/>
          </a:xfrm>
          <a:prstGeom prst="rect">
            <a:avLst/>
          </a:prstGeom>
          <a:noFill/>
          <a:ln>
            <a:noFill/>
          </a:ln>
        </p:spPr>
      </p:pic>
      <p:pic>
        <p:nvPicPr>
          <p:cNvPr id="139" name="Google Shape;139;p15"/>
          <p:cNvPicPr preferRelativeResize="0"/>
          <p:nvPr/>
        </p:nvPicPr>
        <p:blipFill rotWithShape="1">
          <a:blip r:embed="rId4">
            <a:alphaModFix/>
          </a:blip>
          <a:srcRect l="993" t="19868" r="50056" b="9926"/>
          <a:stretch/>
        </p:blipFill>
        <p:spPr>
          <a:xfrm>
            <a:off x="4609025" y="1096675"/>
            <a:ext cx="4248500" cy="3427598"/>
          </a:xfrm>
          <a:prstGeom prst="rect">
            <a:avLst/>
          </a:prstGeom>
          <a:noFill/>
          <a:ln>
            <a:noFill/>
          </a:ln>
        </p:spPr>
      </p:pic>
      <p:sp>
        <p:nvSpPr>
          <p:cNvPr id="140" name="Google Shape;140;p15"/>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 Science in Politics</a:t>
            </a:r>
            <a:endParaRPr sz="500">
              <a:solidFill>
                <a:srgbClr val="2664A4"/>
              </a:solidFill>
              <a:latin typeface="Montserrat"/>
              <a:ea typeface="Montserrat"/>
              <a:cs typeface="Montserrat"/>
              <a:sym typeface="Montserrat"/>
            </a:endParaRPr>
          </a:p>
        </p:txBody>
      </p:sp>
      <p:sp>
        <p:nvSpPr>
          <p:cNvPr id="141" name="Google Shape;141;p15"/>
          <p:cNvSpPr txBox="1"/>
          <p:nvPr/>
        </p:nvSpPr>
        <p:spPr>
          <a:xfrm>
            <a:off x="3024925" y="4590725"/>
            <a:ext cx="37716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999999"/>
                </a:solidFill>
              </a:rPr>
              <a:t>https://fivethirtyeight.com/tag/2018-election/</a:t>
            </a:r>
            <a:endParaRPr sz="1000" dirty="0">
              <a:solidFill>
                <a:srgbClr val="999999"/>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30"/>
        <p:cNvGrpSpPr/>
        <p:nvPr/>
      </p:nvGrpSpPr>
      <p:grpSpPr>
        <a:xfrm>
          <a:off x="0" y="0"/>
          <a:ext cx="0" cy="0"/>
          <a:chOff x="0" y="0"/>
          <a:chExt cx="0" cy="0"/>
        </a:xfrm>
      </p:grpSpPr>
      <p:pic>
        <p:nvPicPr>
          <p:cNvPr id="131" name="Google Shape;131;p14"/>
          <p:cNvPicPr preferRelativeResize="0"/>
          <p:nvPr/>
        </p:nvPicPr>
        <p:blipFill rotWithShape="1">
          <a:blip r:embed="rId3">
            <a:alphaModFix/>
          </a:blip>
          <a:srcRect l="597" t="18609" r="43035" b="5431"/>
          <a:stretch/>
        </p:blipFill>
        <p:spPr>
          <a:xfrm>
            <a:off x="1529475" y="333075"/>
            <a:ext cx="5656100" cy="4287024"/>
          </a:xfrm>
          <a:prstGeom prst="rect">
            <a:avLst/>
          </a:prstGeom>
          <a:noFill/>
          <a:ln>
            <a:noFill/>
          </a:ln>
        </p:spPr>
      </p:pic>
      <p:sp>
        <p:nvSpPr>
          <p:cNvPr id="132" name="Google Shape;132;p14"/>
          <p:cNvSpPr txBox="1"/>
          <p:nvPr/>
        </p:nvSpPr>
        <p:spPr>
          <a:xfrm>
            <a:off x="1529475" y="4743125"/>
            <a:ext cx="52671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9999"/>
                </a:solidFill>
              </a:rPr>
              <a:t>https://projects.fivethirtyeight.com/2016-election-forecast/</a:t>
            </a:r>
            <a:endParaRPr sz="1000">
              <a:solidFill>
                <a:srgbClr val="999999"/>
              </a:solidFill>
            </a:endParaRPr>
          </a:p>
        </p:txBody>
      </p:sp>
      <p:pic>
        <p:nvPicPr>
          <p:cNvPr id="133" name="Google Shape;133;p14"/>
          <p:cNvPicPr preferRelativeResize="0"/>
          <p:nvPr/>
        </p:nvPicPr>
        <p:blipFill rotWithShape="1">
          <a:blip r:embed="rId4">
            <a:alphaModFix/>
          </a:blip>
          <a:srcRect l="687" t="15905" r="19389" b="3598"/>
          <a:stretch/>
        </p:blipFill>
        <p:spPr>
          <a:xfrm>
            <a:off x="1096100" y="849975"/>
            <a:ext cx="6951824" cy="3938474"/>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45"/>
        <p:cNvGrpSpPr/>
        <p:nvPr/>
      </p:nvGrpSpPr>
      <p:grpSpPr>
        <a:xfrm>
          <a:off x="0" y="0"/>
          <a:ext cx="0" cy="0"/>
          <a:chOff x="0" y="0"/>
          <a:chExt cx="0" cy="0"/>
        </a:xfrm>
      </p:grpSpPr>
      <p:pic>
        <p:nvPicPr>
          <p:cNvPr id="146" name="Google Shape;146;p16"/>
          <p:cNvPicPr preferRelativeResize="0"/>
          <p:nvPr/>
        </p:nvPicPr>
        <p:blipFill rotWithShape="1">
          <a:blip r:embed="rId3">
            <a:alphaModFix/>
          </a:blip>
          <a:srcRect l="3239" t="30811" r="42498" b="49110"/>
          <a:stretch/>
        </p:blipFill>
        <p:spPr>
          <a:xfrm>
            <a:off x="1958825" y="1242275"/>
            <a:ext cx="7185176" cy="1495476"/>
          </a:xfrm>
          <a:prstGeom prst="rect">
            <a:avLst/>
          </a:prstGeom>
          <a:noFill/>
          <a:ln>
            <a:noFill/>
          </a:ln>
        </p:spPr>
      </p:pic>
      <p:pic>
        <p:nvPicPr>
          <p:cNvPr id="147" name="Google Shape;147;p16"/>
          <p:cNvPicPr preferRelativeResize="0"/>
          <p:nvPr/>
        </p:nvPicPr>
        <p:blipFill rotWithShape="1">
          <a:blip r:embed="rId4">
            <a:alphaModFix/>
          </a:blip>
          <a:srcRect l="1059" t="28208" r="3447" b="26373"/>
          <a:stretch/>
        </p:blipFill>
        <p:spPr>
          <a:xfrm>
            <a:off x="1958825" y="2756575"/>
            <a:ext cx="7185176" cy="1922301"/>
          </a:xfrm>
          <a:prstGeom prst="rect">
            <a:avLst/>
          </a:prstGeom>
          <a:noFill/>
          <a:ln>
            <a:noFill/>
          </a:ln>
        </p:spPr>
      </p:pic>
      <p:pic>
        <p:nvPicPr>
          <p:cNvPr id="148" name="Google Shape;148;p16" descr="Image result for ebay"/>
          <p:cNvPicPr preferRelativeResize="0"/>
          <p:nvPr/>
        </p:nvPicPr>
        <p:blipFill>
          <a:blip r:embed="rId5">
            <a:alphaModFix/>
          </a:blip>
          <a:stretch>
            <a:fillRect/>
          </a:stretch>
        </p:blipFill>
        <p:spPr>
          <a:xfrm>
            <a:off x="312200" y="3489564"/>
            <a:ext cx="1347600" cy="539775"/>
          </a:xfrm>
          <a:prstGeom prst="rect">
            <a:avLst/>
          </a:prstGeom>
          <a:noFill/>
          <a:ln>
            <a:noFill/>
          </a:ln>
        </p:spPr>
      </p:pic>
      <p:pic>
        <p:nvPicPr>
          <p:cNvPr id="149" name="Google Shape;149;p16" descr="Image result for amazon"/>
          <p:cNvPicPr preferRelativeResize="0"/>
          <p:nvPr/>
        </p:nvPicPr>
        <p:blipFill rotWithShape="1">
          <a:blip r:embed="rId6">
            <a:alphaModFix/>
          </a:blip>
          <a:srcRect l="8303" t="35380" r="6532" b="35809"/>
          <a:stretch/>
        </p:blipFill>
        <p:spPr>
          <a:xfrm>
            <a:off x="282688" y="1910700"/>
            <a:ext cx="1406600" cy="475825"/>
          </a:xfrm>
          <a:prstGeom prst="rect">
            <a:avLst/>
          </a:prstGeom>
          <a:noFill/>
          <a:ln>
            <a:noFill/>
          </a:ln>
        </p:spPr>
      </p:pic>
      <p:sp>
        <p:nvSpPr>
          <p:cNvPr id="150" name="Google Shape;150;p16"/>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 Science in Commerce</a:t>
            </a:r>
            <a:endParaRPr sz="2900">
              <a:solidFill>
                <a:srgbClr val="2664A4"/>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54"/>
        <p:cNvGrpSpPr/>
        <p:nvPr/>
      </p:nvGrpSpPr>
      <p:grpSpPr>
        <a:xfrm>
          <a:off x="0" y="0"/>
          <a:ext cx="0" cy="0"/>
          <a:chOff x="0" y="0"/>
          <a:chExt cx="0" cy="0"/>
        </a:xfrm>
      </p:grpSpPr>
      <p:pic>
        <p:nvPicPr>
          <p:cNvPr id="155" name="Google Shape;155;p17"/>
          <p:cNvPicPr preferRelativeResize="0"/>
          <p:nvPr/>
        </p:nvPicPr>
        <p:blipFill rotWithShape="1">
          <a:blip r:embed="rId3">
            <a:alphaModFix/>
          </a:blip>
          <a:srcRect l="935" t="14885" r="1579" b="4260"/>
          <a:stretch/>
        </p:blipFill>
        <p:spPr>
          <a:xfrm>
            <a:off x="379225" y="837700"/>
            <a:ext cx="8385548" cy="3912350"/>
          </a:xfrm>
          <a:prstGeom prst="rect">
            <a:avLst/>
          </a:prstGeom>
          <a:noFill/>
          <a:ln>
            <a:noFill/>
          </a:ln>
        </p:spPr>
      </p:pic>
      <p:sp>
        <p:nvSpPr>
          <p:cNvPr id="156" name="Google Shape;156;p17"/>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 Science in Commerce</a:t>
            </a:r>
            <a:endParaRPr sz="2900">
              <a:solidFill>
                <a:srgbClr val="2664A4"/>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60"/>
        <p:cNvGrpSpPr/>
        <p:nvPr/>
      </p:nvGrpSpPr>
      <p:grpSpPr>
        <a:xfrm>
          <a:off x="0" y="0"/>
          <a:ext cx="0" cy="0"/>
          <a:chOff x="0" y="0"/>
          <a:chExt cx="0" cy="0"/>
        </a:xfrm>
      </p:grpSpPr>
      <p:sp>
        <p:nvSpPr>
          <p:cNvPr id="161" name="Google Shape;161;p18"/>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Netflix Challenge</a:t>
            </a:r>
            <a:endParaRPr sz="2900">
              <a:solidFill>
                <a:srgbClr val="2664A4"/>
              </a:solidFill>
              <a:latin typeface="Montserrat"/>
              <a:ea typeface="Montserrat"/>
              <a:cs typeface="Montserrat"/>
              <a:sym typeface="Montserrat"/>
            </a:endParaRPr>
          </a:p>
        </p:txBody>
      </p:sp>
      <p:pic>
        <p:nvPicPr>
          <p:cNvPr id="162" name="Google Shape;162;p18" descr="Image result for netflix logo"/>
          <p:cNvPicPr preferRelativeResize="0"/>
          <p:nvPr/>
        </p:nvPicPr>
        <p:blipFill>
          <a:blip r:embed="rId3">
            <a:alphaModFix/>
          </a:blip>
          <a:stretch>
            <a:fillRect/>
          </a:stretch>
        </p:blipFill>
        <p:spPr>
          <a:xfrm>
            <a:off x="1308991" y="1061550"/>
            <a:ext cx="1656984" cy="940375"/>
          </a:xfrm>
          <a:prstGeom prst="rect">
            <a:avLst/>
          </a:prstGeom>
          <a:noFill/>
          <a:ln>
            <a:noFill/>
          </a:ln>
        </p:spPr>
      </p:pic>
      <p:sp>
        <p:nvSpPr>
          <p:cNvPr id="163" name="Google Shape;163;p18"/>
          <p:cNvSpPr txBox="1"/>
          <p:nvPr/>
        </p:nvSpPr>
        <p:spPr>
          <a:xfrm>
            <a:off x="615575" y="2256750"/>
            <a:ext cx="3748200" cy="25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In 2006, Netflix offered 1 million dollars for an improved movie recommendation algorithm.</a:t>
            </a:r>
            <a:endParaRPr>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Provided 100M movie ratings for training.</a:t>
            </a:r>
            <a:endParaRPr>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b="1">
                <a:solidFill>
                  <a:srgbClr val="434343"/>
                </a:solidFill>
                <a:latin typeface="Helvetica Neue"/>
                <a:ea typeface="Helvetica Neue"/>
                <a:cs typeface="Helvetica Neue"/>
                <a:sym typeface="Helvetica Neue"/>
              </a:rPr>
              <a:t>The goal: </a:t>
            </a:r>
            <a:r>
              <a:rPr lang="en">
                <a:solidFill>
                  <a:srgbClr val="434343"/>
                </a:solidFill>
                <a:latin typeface="Helvetica Neue"/>
                <a:ea typeface="Helvetica Neue"/>
                <a:cs typeface="Helvetica Neue"/>
                <a:sym typeface="Helvetica Neue"/>
              </a:rPr>
              <a:t>Improve over Netflix’s own algorithm by 10% to get the prize.</a:t>
            </a:r>
            <a:endParaRPr>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Several teams joined up and claimed the prize on in 2009.</a:t>
            </a:r>
            <a:endParaRPr>
              <a:solidFill>
                <a:srgbClr val="434343"/>
              </a:solidFill>
              <a:latin typeface="Helvetica Neue"/>
              <a:ea typeface="Helvetica Neue"/>
              <a:cs typeface="Helvetica Neue"/>
              <a:sym typeface="Helvetica Neue"/>
            </a:endParaRPr>
          </a:p>
        </p:txBody>
      </p:sp>
      <p:graphicFrame>
        <p:nvGraphicFramePr>
          <p:cNvPr id="164" name="Google Shape;164;p18"/>
          <p:cNvGraphicFramePr/>
          <p:nvPr/>
        </p:nvGraphicFramePr>
        <p:xfrm>
          <a:off x="4695850" y="1471950"/>
          <a:ext cx="3642475" cy="2773469"/>
        </p:xfrm>
        <a:graphic>
          <a:graphicData uri="http://schemas.openxmlformats.org/drawingml/2006/table">
            <a:tbl>
              <a:tblPr>
                <a:noFill/>
                <a:tableStyleId>{3F8709A2-A4CA-44D0-8E3B-9E08F60B4C19}</a:tableStyleId>
              </a:tblPr>
              <a:tblGrid>
                <a:gridCol w="831875"/>
                <a:gridCol w="831875"/>
                <a:gridCol w="1198300"/>
                <a:gridCol w="780425"/>
              </a:tblGrid>
              <a:tr h="381000">
                <a:tc>
                  <a:txBody>
                    <a:bodyPr/>
                    <a:lstStyle/>
                    <a:p>
                      <a:pPr marL="0" lvl="0" indent="0" algn="l" rtl="0">
                        <a:spcBef>
                          <a:spcPts val="0"/>
                        </a:spcBef>
                        <a:spcAft>
                          <a:spcPts val="0"/>
                        </a:spcAft>
                        <a:buNone/>
                      </a:pPr>
                      <a:r>
                        <a:rPr lang="en" b="1">
                          <a:solidFill>
                            <a:srgbClr val="434343"/>
                          </a:solidFill>
                          <a:latin typeface="Helvetica Neue"/>
                          <a:ea typeface="Helvetica Neue"/>
                          <a:cs typeface="Helvetica Neue"/>
                          <a:sym typeface="Helvetica Neue"/>
                        </a:rPr>
                        <a:t>movie</a:t>
                      </a:r>
                      <a:endParaRPr b="1">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9FC5E8"/>
                    </a:solidFill>
                  </a:tcPr>
                </a:tc>
                <a:tc>
                  <a:txBody>
                    <a:bodyPr/>
                    <a:lstStyle/>
                    <a:p>
                      <a:pPr marL="0" lvl="0" indent="0" algn="l" rtl="0">
                        <a:spcBef>
                          <a:spcPts val="0"/>
                        </a:spcBef>
                        <a:spcAft>
                          <a:spcPts val="0"/>
                        </a:spcAft>
                        <a:buNone/>
                      </a:pPr>
                      <a:r>
                        <a:rPr lang="en" b="1">
                          <a:solidFill>
                            <a:srgbClr val="434343"/>
                          </a:solidFill>
                          <a:latin typeface="Helvetica Neue"/>
                          <a:ea typeface="Helvetica Neue"/>
                          <a:cs typeface="Helvetica Neue"/>
                          <a:sym typeface="Helvetica Neue"/>
                        </a:rPr>
                        <a:t>user</a:t>
                      </a:r>
                      <a:endParaRPr b="1">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9FC5E8"/>
                    </a:solidFill>
                  </a:tcPr>
                </a:tc>
                <a:tc>
                  <a:txBody>
                    <a:bodyPr/>
                    <a:lstStyle/>
                    <a:p>
                      <a:pPr marL="0" lvl="0" indent="0" algn="l" rtl="0">
                        <a:spcBef>
                          <a:spcPts val="0"/>
                        </a:spcBef>
                        <a:spcAft>
                          <a:spcPts val="0"/>
                        </a:spcAft>
                        <a:buNone/>
                      </a:pPr>
                      <a:r>
                        <a:rPr lang="en" b="1">
                          <a:solidFill>
                            <a:srgbClr val="434343"/>
                          </a:solidFill>
                          <a:latin typeface="Helvetica Neue"/>
                          <a:ea typeface="Helvetica Neue"/>
                          <a:cs typeface="Helvetica Neue"/>
                          <a:sym typeface="Helvetica Neue"/>
                        </a:rPr>
                        <a:t>date</a:t>
                      </a:r>
                      <a:endParaRPr b="1">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9FC5E8"/>
                    </a:solidFill>
                  </a:tcPr>
                </a:tc>
                <a:tc>
                  <a:txBody>
                    <a:bodyPr/>
                    <a:lstStyle/>
                    <a:p>
                      <a:pPr marL="0" lvl="0" indent="0" algn="l" rtl="0">
                        <a:spcBef>
                          <a:spcPts val="0"/>
                        </a:spcBef>
                        <a:spcAft>
                          <a:spcPts val="0"/>
                        </a:spcAft>
                        <a:buNone/>
                      </a:pPr>
                      <a:r>
                        <a:rPr lang="en" b="1">
                          <a:solidFill>
                            <a:srgbClr val="434343"/>
                          </a:solidFill>
                          <a:latin typeface="Helvetica Neue"/>
                          <a:ea typeface="Helvetica Neue"/>
                          <a:cs typeface="Helvetica Neue"/>
                          <a:sym typeface="Helvetica Neue"/>
                        </a:rPr>
                        <a:t>score</a:t>
                      </a:r>
                      <a:endParaRPr b="1">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9FC5E8"/>
                    </a:solidFill>
                  </a:tcPr>
                </a:tc>
              </a:tr>
              <a:tr h="381000">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1</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56</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2004-02-14</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5</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1</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25363</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2004-03-01</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3</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855321</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2004-07-29</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3</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44562</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2004-07-30</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4</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3</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42357</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2004-12-10</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1</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3</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1345</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2005-01-08</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2</a:t>
                      </a:r>
                      <a:endParaRPr>
                        <a:solidFill>
                          <a:srgbClr val="434343"/>
                        </a:solidFill>
                        <a:latin typeface="Helvetica Neue"/>
                        <a:ea typeface="Helvetica Neue"/>
                        <a:cs typeface="Helvetica Neue"/>
                        <a:sym typeface="Helvetica Neue"/>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03"/>
        <p:cNvGrpSpPr/>
        <p:nvPr/>
      </p:nvGrpSpPr>
      <p:grpSpPr>
        <a:xfrm>
          <a:off x="0" y="0"/>
          <a:ext cx="0" cy="0"/>
          <a:chOff x="0" y="0"/>
          <a:chExt cx="0" cy="0"/>
        </a:xfrm>
      </p:grpSpPr>
      <p:sp>
        <p:nvSpPr>
          <p:cNvPr id="105" name="Google Shape;105;p11"/>
          <p:cNvSpPr txBox="1"/>
          <p:nvPr/>
        </p:nvSpPr>
        <p:spPr>
          <a:xfrm>
            <a:off x="1733375" y="4590725"/>
            <a:ext cx="6354600" cy="259800"/>
          </a:xfrm>
          <a:prstGeom prst="rect">
            <a:avLst/>
          </a:prstGeom>
          <a:noFill/>
          <a:ln>
            <a:noFill/>
          </a:ln>
        </p:spPr>
        <p:txBody>
          <a:bodyPr spcFirstLastPara="1" wrap="square" lIns="91425" tIns="91425" rIns="91425" bIns="91425" anchor="t" anchorCtr="0">
            <a:noAutofit/>
          </a:bodyPr>
          <a:lstStyle/>
          <a:p>
            <a:pPr lvl="0"/>
            <a:r>
              <a:rPr lang="de-DE" sz="1000" dirty="0" smtClean="0">
                <a:solidFill>
                  <a:srgbClr val="999999"/>
                </a:solidFill>
              </a:rPr>
              <a:t>https://towardsdatascience.com/how-data-science-can-help-solve-climate-change-12b28768e77b</a:t>
            </a:r>
            <a:endParaRPr sz="1000" dirty="0">
              <a:solidFill>
                <a:srgbClr val="999999"/>
              </a:solidFill>
            </a:endParaRPr>
          </a:p>
        </p:txBody>
      </p:sp>
      <p:sp>
        <p:nvSpPr>
          <p:cNvPr id="106" name="Google Shape;106;p11"/>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dirty="0">
                <a:solidFill>
                  <a:srgbClr val="2664A4"/>
                </a:solidFill>
                <a:latin typeface="Montserrat"/>
                <a:ea typeface="Montserrat"/>
                <a:cs typeface="Montserrat"/>
                <a:sym typeface="Montserrat"/>
              </a:rPr>
              <a:t>Data Science in </a:t>
            </a:r>
            <a:r>
              <a:rPr lang="en-GB" sz="2900" dirty="0" smtClean="0">
                <a:solidFill>
                  <a:srgbClr val="2664A4"/>
                </a:solidFill>
                <a:latin typeface="Montserrat"/>
                <a:ea typeface="Montserrat"/>
                <a:cs typeface="Montserrat"/>
                <a:sym typeface="Montserrat"/>
              </a:rPr>
              <a:t>Climate Control</a:t>
            </a:r>
            <a:endParaRPr sz="500" dirty="0">
              <a:solidFill>
                <a:srgbClr val="2664A4"/>
              </a:solidFill>
              <a:latin typeface="Montserrat"/>
              <a:ea typeface="Montserrat"/>
              <a:cs typeface="Montserrat"/>
              <a:sym typeface="Montserrat"/>
            </a:endParaRPr>
          </a:p>
        </p:txBody>
      </p:sp>
      <p:pic>
        <p:nvPicPr>
          <p:cNvPr id="11" name="Bild 10"/>
          <p:cNvPicPr>
            <a:picLocks noChangeAspect="1"/>
          </p:cNvPicPr>
          <p:nvPr/>
        </p:nvPicPr>
        <p:blipFill>
          <a:blip r:embed="rId3"/>
          <a:stretch>
            <a:fillRect/>
          </a:stretch>
        </p:blipFill>
        <p:spPr>
          <a:xfrm>
            <a:off x="2662230" y="1061395"/>
            <a:ext cx="3773402" cy="343212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1"/>
        <p:cNvGrpSpPr/>
        <p:nvPr/>
      </p:nvGrpSpPr>
      <p:grpSpPr>
        <a:xfrm>
          <a:off x="0" y="0"/>
          <a:ext cx="0" cy="0"/>
          <a:chOff x="0" y="0"/>
          <a:chExt cx="0" cy="0"/>
        </a:xfrm>
      </p:grpSpPr>
      <p:sp>
        <p:nvSpPr>
          <p:cNvPr id="32" name="Google Shape;32;p5"/>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 Science: Principles and Practice</a:t>
            </a:r>
            <a:endParaRPr sz="500">
              <a:solidFill>
                <a:srgbClr val="2664A4"/>
              </a:solidFill>
              <a:latin typeface="Montserrat"/>
              <a:ea typeface="Montserrat"/>
              <a:cs typeface="Montserrat"/>
              <a:sym typeface="Montserrat"/>
            </a:endParaRPr>
          </a:p>
        </p:txBody>
      </p:sp>
      <p:sp>
        <p:nvSpPr>
          <p:cNvPr id="33" name="Google Shape;33;p5"/>
          <p:cNvSpPr txBox="1"/>
          <p:nvPr/>
        </p:nvSpPr>
        <p:spPr>
          <a:xfrm>
            <a:off x="1341777" y="1752600"/>
            <a:ext cx="3660300" cy="325800"/>
          </a:xfrm>
          <a:prstGeom prst="rect">
            <a:avLst/>
          </a:prstGeom>
          <a:noFill/>
          <a:ln>
            <a:noFill/>
          </a:ln>
        </p:spPr>
        <p:txBody>
          <a:bodyPr spcFirstLastPara="1" wrap="square" lIns="0" tIns="0" rIns="0" bIns="0" anchor="t" anchorCtr="0">
            <a:noAutofit/>
          </a:bodyPr>
          <a:lstStyle/>
          <a:p>
            <a:pPr marL="0" marR="0" lvl="0" indent="0" algn="just" rtl="0">
              <a:lnSpc>
                <a:spcPct val="165047"/>
              </a:lnSpc>
              <a:spcBef>
                <a:spcPts val="0"/>
              </a:spcBef>
              <a:spcAft>
                <a:spcPts val="0"/>
              </a:spcAft>
              <a:buClr>
                <a:srgbClr val="000000"/>
              </a:buClr>
              <a:buSzPts val="1100"/>
              <a:buFont typeface="Arial"/>
              <a:buNone/>
            </a:pPr>
            <a:r>
              <a:rPr lang="en" sz="1800">
                <a:solidFill>
                  <a:srgbClr val="434343"/>
                </a:solidFill>
                <a:latin typeface="Helvetica Neue"/>
                <a:ea typeface="Helvetica Neue"/>
                <a:cs typeface="Helvetica Neue"/>
                <a:sym typeface="Helvetica Neue"/>
              </a:rPr>
              <a:t>Introduction and motivation</a:t>
            </a:r>
            <a:endParaRPr sz="1800">
              <a:solidFill>
                <a:srgbClr val="434343"/>
              </a:solidFill>
              <a:latin typeface="Helvetica Neue"/>
              <a:ea typeface="Helvetica Neue"/>
              <a:cs typeface="Helvetica Neue"/>
              <a:sym typeface="Helvetica Neue"/>
            </a:endParaRPr>
          </a:p>
        </p:txBody>
      </p:sp>
      <p:sp>
        <p:nvSpPr>
          <p:cNvPr id="34" name="Google Shape;34;p5"/>
          <p:cNvSpPr/>
          <p:nvPr/>
        </p:nvSpPr>
        <p:spPr>
          <a:xfrm>
            <a:off x="707446" y="1742495"/>
            <a:ext cx="357900" cy="357600"/>
          </a:xfrm>
          <a:prstGeom prst="ellipse">
            <a:avLst/>
          </a:prstGeom>
          <a:solidFill>
            <a:srgbClr val="A4CFFA"/>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91969B"/>
              </a:solidFill>
              <a:latin typeface="Roboto"/>
              <a:ea typeface="Roboto"/>
              <a:cs typeface="Roboto"/>
              <a:sym typeface="Roboto"/>
            </a:endParaRPr>
          </a:p>
        </p:txBody>
      </p:sp>
      <p:sp>
        <p:nvSpPr>
          <p:cNvPr id="35" name="Google Shape;35;p5"/>
          <p:cNvSpPr txBox="1"/>
          <p:nvPr/>
        </p:nvSpPr>
        <p:spPr>
          <a:xfrm>
            <a:off x="793560" y="1823250"/>
            <a:ext cx="179100" cy="18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Roboto"/>
              <a:buNone/>
            </a:pPr>
            <a:r>
              <a:rPr lang="en" sz="1200" b="1" i="0" u="none" strike="noStrike" cap="none">
                <a:solidFill>
                  <a:srgbClr val="FFFFFF"/>
                </a:solidFill>
                <a:latin typeface="Roboto"/>
                <a:ea typeface="Roboto"/>
                <a:cs typeface="Roboto"/>
                <a:sym typeface="Roboto"/>
              </a:rPr>
              <a:t>01</a:t>
            </a:r>
            <a:endParaRPr sz="500"/>
          </a:p>
        </p:txBody>
      </p:sp>
      <p:sp>
        <p:nvSpPr>
          <p:cNvPr id="36" name="Google Shape;36;p5"/>
          <p:cNvSpPr txBox="1"/>
          <p:nvPr/>
        </p:nvSpPr>
        <p:spPr>
          <a:xfrm>
            <a:off x="1341774" y="2732775"/>
            <a:ext cx="5547600" cy="333300"/>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Clr>
                <a:srgbClr val="91969B"/>
              </a:buClr>
              <a:buFont typeface="Roboto"/>
              <a:buNone/>
            </a:pPr>
            <a:r>
              <a:rPr lang="en" sz="1800">
                <a:solidFill>
                  <a:srgbClr val="434343"/>
                </a:solidFill>
                <a:latin typeface="Helvetica Neue"/>
                <a:ea typeface="Helvetica Neue"/>
                <a:cs typeface="Helvetica Neue"/>
                <a:sym typeface="Helvetica Neue"/>
              </a:rPr>
              <a:t>Practical basics</a:t>
            </a:r>
            <a:endParaRPr sz="1800">
              <a:solidFill>
                <a:srgbClr val="434343"/>
              </a:solidFill>
              <a:latin typeface="Helvetica Neue"/>
              <a:ea typeface="Helvetica Neue"/>
              <a:cs typeface="Helvetica Neue"/>
              <a:sym typeface="Helvetica Neue"/>
            </a:endParaRPr>
          </a:p>
        </p:txBody>
      </p:sp>
      <p:sp>
        <p:nvSpPr>
          <p:cNvPr id="37" name="Google Shape;37;p5"/>
          <p:cNvSpPr/>
          <p:nvPr/>
        </p:nvSpPr>
        <p:spPr>
          <a:xfrm>
            <a:off x="707446" y="2658612"/>
            <a:ext cx="357900" cy="357600"/>
          </a:xfrm>
          <a:prstGeom prst="ellipse">
            <a:avLst/>
          </a:prstGeom>
          <a:solidFill>
            <a:srgbClr val="B2DD9C"/>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91969B"/>
              </a:solidFill>
              <a:latin typeface="Roboto"/>
              <a:ea typeface="Roboto"/>
              <a:cs typeface="Roboto"/>
              <a:sym typeface="Roboto"/>
            </a:endParaRPr>
          </a:p>
        </p:txBody>
      </p:sp>
      <p:sp>
        <p:nvSpPr>
          <p:cNvPr id="38" name="Google Shape;38;p5"/>
          <p:cNvSpPr txBox="1"/>
          <p:nvPr/>
        </p:nvSpPr>
        <p:spPr>
          <a:xfrm>
            <a:off x="793560" y="2739367"/>
            <a:ext cx="179100" cy="18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Roboto"/>
              <a:buNone/>
            </a:pPr>
            <a:r>
              <a:rPr lang="en" sz="1200" b="1" i="0" u="none" strike="noStrike" cap="none">
                <a:solidFill>
                  <a:srgbClr val="FFFFFF"/>
                </a:solidFill>
                <a:latin typeface="Roboto"/>
                <a:ea typeface="Roboto"/>
                <a:cs typeface="Roboto"/>
                <a:sym typeface="Roboto"/>
              </a:rPr>
              <a:t>02</a:t>
            </a:r>
            <a:endParaRPr sz="500"/>
          </a:p>
        </p:txBody>
      </p:sp>
      <p:sp>
        <p:nvSpPr>
          <p:cNvPr id="39" name="Google Shape;39;p5"/>
          <p:cNvSpPr txBox="1"/>
          <p:nvPr/>
        </p:nvSpPr>
        <p:spPr>
          <a:xfrm>
            <a:off x="1341773" y="3648875"/>
            <a:ext cx="6259500" cy="333300"/>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Clr>
                <a:srgbClr val="91969B"/>
              </a:buClr>
              <a:buFont typeface="Roboto"/>
              <a:buNone/>
            </a:pPr>
            <a:r>
              <a:rPr lang="en" sz="1800">
                <a:solidFill>
                  <a:srgbClr val="434343"/>
                </a:solidFill>
                <a:latin typeface="Helvetica Neue"/>
                <a:ea typeface="Helvetica Neue"/>
                <a:cs typeface="Helvetica Neue"/>
                <a:sym typeface="Helvetica Neue"/>
              </a:rPr>
              <a:t>Course logistics</a:t>
            </a:r>
            <a:endParaRPr sz="1800">
              <a:solidFill>
                <a:srgbClr val="434343"/>
              </a:solidFill>
              <a:latin typeface="Helvetica Neue"/>
              <a:ea typeface="Helvetica Neue"/>
              <a:cs typeface="Helvetica Neue"/>
              <a:sym typeface="Helvetica Neue"/>
            </a:endParaRPr>
          </a:p>
        </p:txBody>
      </p:sp>
      <p:sp>
        <p:nvSpPr>
          <p:cNvPr id="40" name="Google Shape;40;p5"/>
          <p:cNvSpPr/>
          <p:nvPr/>
        </p:nvSpPr>
        <p:spPr>
          <a:xfrm>
            <a:off x="707446" y="3650929"/>
            <a:ext cx="357900" cy="357600"/>
          </a:xfrm>
          <a:prstGeom prst="ellipse">
            <a:avLst/>
          </a:prstGeom>
          <a:solidFill>
            <a:srgbClr val="FAE58E"/>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91969B"/>
              </a:solidFill>
              <a:latin typeface="Roboto"/>
              <a:ea typeface="Roboto"/>
              <a:cs typeface="Roboto"/>
              <a:sym typeface="Roboto"/>
            </a:endParaRPr>
          </a:p>
        </p:txBody>
      </p:sp>
      <p:sp>
        <p:nvSpPr>
          <p:cNvPr id="41" name="Google Shape;41;p5"/>
          <p:cNvSpPr txBox="1"/>
          <p:nvPr/>
        </p:nvSpPr>
        <p:spPr>
          <a:xfrm>
            <a:off x="793560" y="3731684"/>
            <a:ext cx="179100" cy="18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Roboto"/>
              <a:buNone/>
            </a:pPr>
            <a:r>
              <a:rPr lang="en" sz="1200" b="1" i="0" u="none" strike="noStrike" cap="none">
                <a:solidFill>
                  <a:srgbClr val="FFFFFF"/>
                </a:solidFill>
                <a:latin typeface="Roboto"/>
                <a:ea typeface="Roboto"/>
                <a:cs typeface="Roboto"/>
                <a:sym typeface="Roboto"/>
              </a:rPr>
              <a:t>03</a:t>
            </a:r>
            <a:endParaRPr sz="500"/>
          </a:p>
        </p:txBody>
      </p:sp>
      <p:sp>
        <p:nvSpPr>
          <p:cNvPr id="18" name="Textfeld 17"/>
          <p:cNvSpPr txBox="1"/>
          <p:nvPr/>
        </p:nvSpPr>
        <p:spPr>
          <a:xfrm>
            <a:off x="8843070" y="4899474"/>
            <a:ext cx="184666" cy="307777"/>
          </a:xfrm>
          <a:prstGeom prst="rect">
            <a:avLst/>
          </a:prstGeom>
          <a:noFill/>
        </p:spPr>
        <p:txBody>
          <a:bodyPr wrap="none" rtlCol="0">
            <a:spAutoFit/>
          </a:bodyPr>
          <a:lstStyle/>
          <a:p>
            <a:endParaRPr lang="de-DE"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03"/>
        <p:cNvGrpSpPr/>
        <p:nvPr/>
      </p:nvGrpSpPr>
      <p:grpSpPr>
        <a:xfrm>
          <a:off x="0" y="0"/>
          <a:ext cx="0" cy="0"/>
          <a:chOff x="0" y="0"/>
          <a:chExt cx="0" cy="0"/>
        </a:xfrm>
      </p:grpSpPr>
      <p:sp>
        <p:nvSpPr>
          <p:cNvPr id="105" name="Google Shape;105;p11"/>
          <p:cNvSpPr txBox="1"/>
          <p:nvPr/>
        </p:nvSpPr>
        <p:spPr>
          <a:xfrm>
            <a:off x="1733375" y="4590725"/>
            <a:ext cx="6354600" cy="259800"/>
          </a:xfrm>
          <a:prstGeom prst="rect">
            <a:avLst/>
          </a:prstGeom>
          <a:noFill/>
          <a:ln>
            <a:noFill/>
          </a:ln>
        </p:spPr>
        <p:txBody>
          <a:bodyPr spcFirstLastPara="1" wrap="square" lIns="91425" tIns="91425" rIns="91425" bIns="91425" anchor="t" anchorCtr="0">
            <a:noAutofit/>
          </a:bodyPr>
          <a:lstStyle/>
          <a:p>
            <a:pPr lvl="0"/>
            <a:r>
              <a:rPr lang="de-DE" sz="1000" dirty="0" smtClean="0">
                <a:solidFill>
                  <a:srgbClr val="999999"/>
                </a:solidFill>
              </a:rPr>
              <a:t>https://deepmind.com/blog/article/deepmind-ai-reduces-google-data-centre-cooling-bill-40</a:t>
            </a:r>
            <a:endParaRPr sz="1000" dirty="0">
              <a:solidFill>
                <a:srgbClr val="999999"/>
              </a:solidFill>
            </a:endParaRPr>
          </a:p>
        </p:txBody>
      </p:sp>
      <p:sp>
        <p:nvSpPr>
          <p:cNvPr id="106" name="Google Shape;106;p11"/>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dirty="0">
                <a:solidFill>
                  <a:srgbClr val="2664A4"/>
                </a:solidFill>
                <a:latin typeface="Montserrat"/>
                <a:ea typeface="Montserrat"/>
                <a:cs typeface="Montserrat"/>
                <a:sym typeface="Montserrat"/>
              </a:rPr>
              <a:t>Data Science in </a:t>
            </a:r>
            <a:r>
              <a:rPr lang="en-GB" sz="2900" dirty="0" smtClean="0">
                <a:solidFill>
                  <a:srgbClr val="2664A4"/>
                </a:solidFill>
                <a:latin typeface="Montserrat"/>
                <a:ea typeface="Montserrat"/>
                <a:cs typeface="Montserrat"/>
                <a:sym typeface="Montserrat"/>
              </a:rPr>
              <a:t>Climate Control</a:t>
            </a:r>
            <a:endParaRPr sz="500" dirty="0">
              <a:solidFill>
                <a:srgbClr val="2664A4"/>
              </a:solidFill>
              <a:latin typeface="Montserrat"/>
              <a:ea typeface="Montserrat"/>
              <a:cs typeface="Montserrat"/>
              <a:sym typeface="Montserrat"/>
            </a:endParaRPr>
          </a:p>
        </p:txBody>
      </p:sp>
      <p:pic>
        <p:nvPicPr>
          <p:cNvPr id="5" name="Bild 4"/>
          <p:cNvPicPr>
            <a:picLocks noChangeAspect="1"/>
          </p:cNvPicPr>
          <p:nvPr/>
        </p:nvPicPr>
        <p:blipFill>
          <a:blip r:embed="rId3"/>
          <a:stretch>
            <a:fillRect/>
          </a:stretch>
        </p:blipFill>
        <p:spPr>
          <a:xfrm>
            <a:off x="1046805" y="1027205"/>
            <a:ext cx="6876042" cy="3378718"/>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03"/>
        <p:cNvGrpSpPr/>
        <p:nvPr/>
      </p:nvGrpSpPr>
      <p:grpSpPr>
        <a:xfrm>
          <a:off x="0" y="0"/>
          <a:ext cx="0" cy="0"/>
          <a:chOff x="0" y="0"/>
          <a:chExt cx="0" cy="0"/>
        </a:xfrm>
      </p:grpSpPr>
      <p:sp>
        <p:nvSpPr>
          <p:cNvPr id="105" name="Google Shape;105;p11"/>
          <p:cNvSpPr txBox="1"/>
          <p:nvPr/>
        </p:nvSpPr>
        <p:spPr>
          <a:xfrm>
            <a:off x="606599" y="4590725"/>
            <a:ext cx="7933172" cy="259800"/>
          </a:xfrm>
          <a:prstGeom prst="rect">
            <a:avLst/>
          </a:prstGeom>
          <a:noFill/>
          <a:ln>
            <a:noFill/>
          </a:ln>
        </p:spPr>
        <p:txBody>
          <a:bodyPr spcFirstLastPara="1" wrap="square" lIns="91425" tIns="91425" rIns="91425" bIns="91425" anchor="t" anchorCtr="0">
            <a:noAutofit/>
          </a:bodyPr>
          <a:lstStyle/>
          <a:p>
            <a:pPr lvl="0"/>
            <a:r>
              <a:rPr lang="de-DE" sz="1000" dirty="0" smtClean="0">
                <a:solidFill>
                  <a:srgbClr val="999999"/>
                </a:solidFill>
              </a:rPr>
              <a:t>https://ywang393.expressions.syr.edu/wp-content/uploads/2016/07/Deep-reinforcement-learning-for-HVAC-control-in-smart-buildings.pdf</a:t>
            </a:r>
            <a:endParaRPr sz="1000" dirty="0">
              <a:solidFill>
                <a:srgbClr val="999999"/>
              </a:solidFill>
            </a:endParaRPr>
          </a:p>
        </p:txBody>
      </p:sp>
      <p:pic>
        <p:nvPicPr>
          <p:cNvPr id="7" name="Bild 6"/>
          <p:cNvPicPr>
            <a:picLocks noChangeAspect="1"/>
          </p:cNvPicPr>
          <p:nvPr/>
        </p:nvPicPr>
        <p:blipFill>
          <a:blip r:embed="rId3"/>
          <a:stretch>
            <a:fillRect/>
          </a:stretch>
        </p:blipFill>
        <p:spPr>
          <a:xfrm>
            <a:off x="2316817" y="1051916"/>
            <a:ext cx="4867585" cy="3335814"/>
          </a:xfrm>
          <a:prstGeom prst="rect">
            <a:avLst/>
          </a:prstGeom>
        </p:spPr>
      </p:pic>
      <p:sp>
        <p:nvSpPr>
          <p:cNvPr id="8" name="Google Shape;106;p11"/>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dirty="0">
                <a:solidFill>
                  <a:srgbClr val="2664A4"/>
                </a:solidFill>
                <a:latin typeface="Montserrat"/>
                <a:ea typeface="Montserrat"/>
                <a:cs typeface="Montserrat"/>
                <a:sym typeface="Montserrat"/>
              </a:rPr>
              <a:t>Data Science in </a:t>
            </a:r>
            <a:r>
              <a:rPr lang="en-GB" sz="2900" dirty="0" smtClean="0">
                <a:solidFill>
                  <a:srgbClr val="2664A4"/>
                </a:solidFill>
                <a:latin typeface="Montserrat"/>
                <a:ea typeface="Montserrat"/>
                <a:cs typeface="Montserrat"/>
                <a:sym typeface="Montserrat"/>
              </a:rPr>
              <a:t>Climate Control</a:t>
            </a:r>
            <a:endParaRPr sz="500" dirty="0">
              <a:solidFill>
                <a:srgbClr val="2664A4"/>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03"/>
        <p:cNvGrpSpPr/>
        <p:nvPr/>
      </p:nvGrpSpPr>
      <p:grpSpPr>
        <a:xfrm>
          <a:off x="0" y="0"/>
          <a:ext cx="0" cy="0"/>
          <a:chOff x="0" y="0"/>
          <a:chExt cx="0" cy="0"/>
        </a:xfrm>
      </p:grpSpPr>
      <p:sp>
        <p:nvSpPr>
          <p:cNvPr id="105" name="Google Shape;105;p11"/>
          <p:cNvSpPr txBox="1"/>
          <p:nvPr/>
        </p:nvSpPr>
        <p:spPr>
          <a:xfrm>
            <a:off x="2475834" y="4590725"/>
            <a:ext cx="5013916" cy="259800"/>
          </a:xfrm>
          <a:prstGeom prst="rect">
            <a:avLst/>
          </a:prstGeom>
          <a:noFill/>
          <a:ln>
            <a:noFill/>
          </a:ln>
        </p:spPr>
        <p:txBody>
          <a:bodyPr spcFirstLastPara="1" wrap="square" lIns="91425" tIns="91425" rIns="91425" bIns="91425" anchor="t" anchorCtr="0">
            <a:noAutofit/>
          </a:bodyPr>
          <a:lstStyle/>
          <a:p>
            <a:pPr lvl="0"/>
            <a:r>
              <a:rPr lang="de-DE" sz="1000" dirty="0" err="1" smtClean="0">
                <a:solidFill>
                  <a:srgbClr val="999999"/>
                </a:solidFill>
              </a:rPr>
              <a:t>https://deepmind.com/blog/article/machine-learning-can-boost-value-wind-energy</a:t>
            </a:r>
            <a:endParaRPr sz="1000" dirty="0">
              <a:solidFill>
                <a:srgbClr val="999999"/>
              </a:solidFill>
            </a:endParaRPr>
          </a:p>
        </p:txBody>
      </p:sp>
      <p:sp>
        <p:nvSpPr>
          <p:cNvPr id="106" name="Google Shape;106;p11"/>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dirty="0">
                <a:solidFill>
                  <a:srgbClr val="2664A4"/>
                </a:solidFill>
                <a:latin typeface="Montserrat"/>
                <a:ea typeface="Montserrat"/>
                <a:cs typeface="Montserrat"/>
                <a:sym typeface="Montserrat"/>
              </a:rPr>
              <a:t>Data Science in </a:t>
            </a:r>
            <a:r>
              <a:rPr lang="en-GB" sz="2900" dirty="0" smtClean="0">
                <a:solidFill>
                  <a:srgbClr val="2664A4"/>
                </a:solidFill>
                <a:latin typeface="Montserrat"/>
                <a:ea typeface="Montserrat"/>
                <a:cs typeface="Montserrat"/>
                <a:sym typeface="Montserrat"/>
              </a:rPr>
              <a:t>Climate Control</a:t>
            </a:r>
            <a:endParaRPr sz="500" dirty="0">
              <a:solidFill>
                <a:srgbClr val="2664A4"/>
              </a:solidFill>
              <a:latin typeface="Montserrat"/>
              <a:ea typeface="Montserrat"/>
              <a:cs typeface="Montserrat"/>
              <a:sym typeface="Montserrat"/>
            </a:endParaRPr>
          </a:p>
        </p:txBody>
      </p:sp>
      <p:pic>
        <p:nvPicPr>
          <p:cNvPr id="5" name="Bild 4"/>
          <p:cNvPicPr>
            <a:picLocks noChangeAspect="1"/>
          </p:cNvPicPr>
          <p:nvPr/>
        </p:nvPicPr>
        <p:blipFill>
          <a:blip r:embed="rId3"/>
          <a:stretch>
            <a:fillRect/>
          </a:stretch>
        </p:blipFill>
        <p:spPr>
          <a:xfrm>
            <a:off x="2064508" y="1069368"/>
            <a:ext cx="5091460" cy="3521357"/>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68"/>
        <p:cNvGrpSpPr/>
        <p:nvPr/>
      </p:nvGrpSpPr>
      <p:grpSpPr>
        <a:xfrm>
          <a:off x="0" y="0"/>
          <a:ext cx="0" cy="0"/>
          <a:chOff x="0" y="0"/>
          <a:chExt cx="0" cy="0"/>
        </a:xfrm>
      </p:grpSpPr>
      <p:sp>
        <p:nvSpPr>
          <p:cNvPr id="169" name="Google Shape;169;p19"/>
          <p:cNvSpPr/>
          <p:nvPr/>
        </p:nvSpPr>
        <p:spPr>
          <a:xfrm>
            <a:off x="-257175" y="-15250"/>
            <a:ext cx="9764400" cy="5410500"/>
          </a:xfrm>
          <a:prstGeom prst="rect">
            <a:avLst/>
          </a:prstGeom>
          <a:solidFill>
            <a:srgbClr val="2664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txBox="1">
            <a:spLocks noGrp="1"/>
          </p:cNvSpPr>
          <p:nvPr>
            <p:ph type="ctrTitle" idx="4294967295"/>
          </p:nvPr>
        </p:nvSpPr>
        <p:spPr>
          <a:xfrm>
            <a:off x="460950" y="2908275"/>
            <a:ext cx="8222100" cy="998700"/>
          </a:xfrm>
          <a:prstGeom prst="rect">
            <a:avLst/>
          </a:prstGeom>
        </p:spPr>
        <p:txBody>
          <a:bodyPr spcFirstLastPara="1" wrap="square" lIns="34300" tIns="34300" rIns="34300" bIns="34300" anchor="ctr" anchorCtr="0">
            <a:noAutofit/>
          </a:bodyPr>
          <a:lstStyle/>
          <a:p>
            <a:pPr marL="0" lvl="0" indent="0" algn="ctr" rtl="0">
              <a:spcBef>
                <a:spcPts val="0"/>
              </a:spcBef>
              <a:spcAft>
                <a:spcPts val="0"/>
              </a:spcAft>
              <a:buNone/>
            </a:pPr>
            <a:r>
              <a:rPr lang="en" sz="3600" b="1">
                <a:solidFill>
                  <a:srgbClr val="FFFFFF"/>
                </a:solidFill>
                <a:latin typeface="Montserrat"/>
                <a:ea typeface="Montserrat"/>
                <a:cs typeface="Montserrat"/>
                <a:sym typeface="Montserrat"/>
              </a:rPr>
              <a:t>Getting Practical</a:t>
            </a:r>
            <a:endParaRPr sz="3600" b="1">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74"/>
        <p:cNvGrpSpPr/>
        <p:nvPr/>
      </p:nvGrpSpPr>
      <p:grpSpPr>
        <a:xfrm>
          <a:off x="0" y="0"/>
          <a:ext cx="0" cy="0"/>
          <a:chOff x="0" y="0"/>
          <a:chExt cx="0" cy="0"/>
        </a:xfrm>
      </p:grpSpPr>
      <p:sp>
        <p:nvSpPr>
          <p:cNvPr id="175" name="Google Shape;175;p20"/>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Dataset: Country Statistics</a:t>
            </a:r>
            <a:endParaRPr sz="2900">
              <a:solidFill>
                <a:srgbClr val="2664A4"/>
              </a:solidFill>
              <a:latin typeface="Montserrat"/>
              <a:ea typeface="Montserrat"/>
              <a:cs typeface="Montserrat"/>
              <a:sym typeface="Montserrat"/>
            </a:endParaRPr>
          </a:p>
        </p:txBody>
      </p:sp>
      <p:sp>
        <p:nvSpPr>
          <p:cNvPr id="176" name="Google Shape;176;p20"/>
          <p:cNvSpPr txBox="1"/>
          <p:nvPr/>
        </p:nvSpPr>
        <p:spPr>
          <a:xfrm>
            <a:off x="601900" y="1091625"/>
            <a:ext cx="7441800" cy="36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34343"/>
                </a:solidFill>
                <a:latin typeface="Helvetica Neue"/>
                <a:ea typeface="Helvetica Neue"/>
                <a:cs typeface="Helvetica Neue"/>
                <a:sym typeface="Helvetica Neue"/>
              </a:rPr>
              <a:t>World Bank data about 161 countries</a:t>
            </a:r>
            <a:endParaRPr sz="160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Country Name</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GDP per Capita (PPP USD)</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Population Density (persons per sq km)</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Population Growth Rate (%)</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Urban Population (%)</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Life Expectancy at Birth (avg years)</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Fertility Rate (births per woman)</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Infant Mortality (deaths per 1000 births)</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Enrolment Rate, Tertiary (%)</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Unemployment, Total (%)</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Estimated Control of Corruption (scale -2.5 to 2.5)</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Estimated Government Effectiveness (scale -2.5 to 2.5)</a:t>
            </a: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a:solidFill>
                  <a:srgbClr val="434343"/>
                </a:solidFill>
                <a:latin typeface="Helvetica Neue"/>
                <a:ea typeface="Helvetica Neue"/>
                <a:cs typeface="Helvetica Neue"/>
                <a:sym typeface="Helvetica Neue"/>
              </a:rPr>
              <a:t>Internet Users (%)</a:t>
            </a:r>
            <a:endParaRPr sz="160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a:solidFill>
                <a:srgbClr val="434343"/>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80"/>
        <p:cNvGrpSpPr/>
        <p:nvPr/>
      </p:nvGrpSpPr>
      <p:grpSpPr>
        <a:xfrm>
          <a:off x="0" y="0"/>
          <a:ext cx="0" cy="0"/>
          <a:chOff x="0" y="0"/>
          <a:chExt cx="0" cy="0"/>
        </a:xfrm>
      </p:grpSpPr>
      <p:sp>
        <p:nvSpPr>
          <p:cNvPr id="181" name="Google Shape;181;p21"/>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Dataset: Country Statistics</a:t>
            </a:r>
            <a:endParaRPr sz="2900">
              <a:solidFill>
                <a:srgbClr val="2664A4"/>
              </a:solidFill>
              <a:latin typeface="Montserrat"/>
              <a:ea typeface="Montserrat"/>
              <a:cs typeface="Montserrat"/>
              <a:sym typeface="Montserrat"/>
            </a:endParaRPr>
          </a:p>
        </p:txBody>
      </p:sp>
      <p:pic>
        <p:nvPicPr>
          <p:cNvPr id="182" name="Google Shape;182;p21"/>
          <p:cNvPicPr preferRelativeResize="0"/>
          <p:nvPr/>
        </p:nvPicPr>
        <p:blipFill rotWithShape="1">
          <a:blip r:embed="rId3">
            <a:alphaModFix/>
          </a:blip>
          <a:srcRect t="14979" r="1555" b="4744"/>
          <a:stretch/>
        </p:blipFill>
        <p:spPr>
          <a:xfrm>
            <a:off x="435300" y="1050600"/>
            <a:ext cx="8081900" cy="3707150"/>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86"/>
        <p:cNvGrpSpPr/>
        <p:nvPr/>
      </p:nvGrpSpPr>
      <p:grpSpPr>
        <a:xfrm>
          <a:off x="0" y="0"/>
          <a:ext cx="0" cy="0"/>
          <a:chOff x="0" y="0"/>
          <a:chExt cx="0" cy="0"/>
        </a:xfrm>
      </p:grpSpPr>
      <p:sp>
        <p:nvSpPr>
          <p:cNvPr id="187" name="Google Shape;187;p22"/>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Using Python. Why Python?</a:t>
            </a:r>
            <a:endParaRPr sz="500">
              <a:solidFill>
                <a:srgbClr val="2664A4"/>
              </a:solidFill>
              <a:latin typeface="Montserrat"/>
              <a:ea typeface="Montserrat"/>
              <a:cs typeface="Montserrat"/>
              <a:sym typeface="Montserrat"/>
            </a:endParaRPr>
          </a:p>
        </p:txBody>
      </p:sp>
      <p:grpSp>
        <p:nvGrpSpPr>
          <p:cNvPr id="7" name="Gruppierung 6"/>
          <p:cNvGrpSpPr/>
          <p:nvPr/>
        </p:nvGrpSpPr>
        <p:grpSpPr>
          <a:xfrm>
            <a:off x="547175" y="997800"/>
            <a:ext cx="3337800" cy="3933975"/>
            <a:chOff x="547175" y="997800"/>
            <a:chExt cx="3337800" cy="3933975"/>
          </a:xfrm>
        </p:grpSpPr>
        <p:sp>
          <p:nvSpPr>
            <p:cNvPr id="188" name="Google Shape;188;p22"/>
            <p:cNvSpPr txBox="1"/>
            <p:nvPr/>
          </p:nvSpPr>
          <p:spPr>
            <a:xfrm>
              <a:off x="547175" y="1881075"/>
              <a:ext cx="3337800" cy="305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Fast to write and modify</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0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Great for working with datasets</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0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Portable</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0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Most machine learning research happens in python</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0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Actually useful for other things besides data science</a:t>
              </a:r>
              <a:endParaRPr sz="1600" dirty="0">
                <a:solidFill>
                  <a:srgbClr val="434343"/>
                </a:solidFill>
                <a:latin typeface="Helvetica Neue"/>
                <a:ea typeface="Helvetica Neue"/>
                <a:cs typeface="Helvetica Neue"/>
                <a:sym typeface="Helvetica Neue"/>
              </a:endParaRPr>
            </a:p>
          </p:txBody>
        </p:sp>
        <p:pic>
          <p:nvPicPr>
            <p:cNvPr id="190" name="Google Shape;190;p22" descr="Image result for yes no icon"/>
            <p:cNvPicPr preferRelativeResize="0"/>
            <p:nvPr/>
          </p:nvPicPr>
          <p:blipFill rotWithShape="1">
            <a:blip r:embed="rId3">
              <a:alphaModFix/>
            </a:blip>
            <a:srcRect l="7175" t="52968" r="50810" b="9737"/>
            <a:stretch/>
          </p:blipFill>
          <p:spPr>
            <a:xfrm>
              <a:off x="1518325" y="997800"/>
              <a:ext cx="984925" cy="943875"/>
            </a:xfrm>
            <a:prstGeom prst="rect">
              <a:avLst/>
            </a:prstGeom>
            <a:noFill/>
            <a:ln>
              <a:noFill/>
            </a:ln>
          </p:spPr>
        </p:pic>
      </p:grpSp>
      <p:grpSp>
        <p:nvGrpSpPr>
          <p:cNvPr id="8" name="Gruppierung 7"/>
          <p:cNvGrpSpPr/>
          <p:nvPr/>
        </p:nvGrpSpPr>
        <p:grpSpPr>
          <a:xfrm>
            <a:off x="4966775" y="997800"/>
            <a:ext cx="3337800" cy="3933975"/>
            <a:chOff x="4966775" y="997800"/>
            <a:chExt cx="3337800" cy="3933975"/>
          </a:xfrm>
        </p:grpSpPr>
        <p:sp>
          <p:nvSpPr>
            <p:cNvPr id="189" name="Google Shape;189;p22"/>
            <p:cNvSpPr txBox="1"/>
            <p:nvPr/>
          </p:nvSpPr>
          <p:spPr>
            <a:xfrm>
              <a:off x="4966775" y="1881075"/>
              <a:ext cx="3337800" cy="305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Dynamically typed (can cause run-time errors)</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0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Not as fast as lower-level languages (sometimes)</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0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Not good for unusual platforms</a:t>
              </a:r>
              <a:endParaRPr sz="1600" dirty="0">
                <a:solidFill>
                  <a:srgbClr val="434343"/>
                </a:solidFill>
                <a:latin typeface="Helvetica Neue"/>
                <a:ea typeface="Helvetica Neue"/>
                <a:cs typeface="Helvetica Neue"/>
                <a:sym typeface="Helvetica Neue"/>
              </a:endParaRPr>
            </a:p>
          </p:txBody>
        </p:sp>
        <p:pic>
          <p:nvPicPr>
            <p:cNvPr id="191" name="Google Shape;191;p22" descr="Image result for yes no icon"/>
            <p:cNvPicPr preferRelativeResize="0"/>
            <p:nvPr/>
          </p:nvPicPr>
          <p:blipFill rotWithShape="1">
            <a:blip r:embed="rId3">
              <a:alphaModFix/>
            </a:blip>
            <a:srcRect l="53776" t="52351" r="4213" b="10353"/>
            <a:stretch/>
          </p:blipFill>
          <p:spPr>
            <a:xfrm>
              <a:off x="5991650" y="997800"/>
              <a:ext cx="984925" cy="94387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195"/>
        <p:cNvGrpSpPr/>
        <p:nvPr/>
      </p:nvGrpSpPr>
      <p:grpSpPr>
        <a:xfrm>
          <a:off x="0" y="0"/>
          <a:ext cx="0" cy="0"/>
          <a:chOff x="0" y="0"/>
          <a:chExt cx="0" cy="0"/>
        </a:xfrm>
      </p:grpSpPr>
      <p:pic>
        <p:nvPicPr>
          <p:cNvPr id="196" name="Google Shape;196;p23"/>
          <p:cNvPicPr preferRelativeResize="0"/>
          <p:nvPr/>
        </p:nvPicPr>
        <p:blipFill>
          <a:blip r:embed="rId3">
            <a:alphaModFix/>
          </a:blip>
          <a:stretch>
            <a:fillRect/>
          </a:stretch>
        </p:blipFill>
        <p:spPr>
          <a:xfrm>
            <a:off x="1674950" y="68400"/>
            <a:ext cx="5794101" cy="5006700"/>
          </a:xfrm>
          <a:prstGeom prst="rect">
            <a:avLst/>
          </a:prstGeom>
          <a:noFill/>
          <a:ln>
            <a:noFill/>
          </a:ln>
        </p:spPr>
      </p:pic>
      <p:sp>
        <p:nvSpPr>
          <p:cNvPr id="197" name="Google Shape;197;p23"/>
          <p:cNvSpPr txBox="1"/>
          <p:nvPr/>
        </p:nvSpPr>
        <p:spPr>
          <a:xfrm>
            <a:off x="1991087" y="412326"/>
            <a:ext cx="4360800" cy="3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666666"/>
                </a:solidFill>
                <a:latin typeface="Helvetica Neue"/>
                <a:ea typeface="Helvetica Neue"/>
                <a:cs typeface="Helvetica Neue"/>
                <a:sym typeface="Helvetica Neue"/>
              </a:rPr>
              <a:t>https://stackoverflow.blog/2017/09/06/incredible-growth-python/</a:t>
            </a:r>
            <a:endParaRPr sz="1000">
              <a:solidFill>
                <a:srgbClr val="666666"/>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01"/>
        <p:cNvGrpSpPr/>
        <p:nvPr/>
      </p:nvGrpSpPr>
      <p:grpSpPr>
        <a:xfrm>
          <a:off x="0" y="0"/>
          <a:ext cx="0" cy="0"/>
          <a:chOff x="0" y="0"/>
          <a:chExt cx="0" cy="0"/>
        </a:xfrm>
      </p:grpSpPr>
      <p:sp>
        <p:nvSpPr>
          <p:cNvPr id="202" name="Google Shape;202;p24"/>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Python Refresher</a:t>
            </a:r>
            <a:endParaRPr sz="2900">
              <a:solidFill>
                <a:srgbClr val="2664A4"/>
              </a:solidFill>
              <a:latin typeface="Montserrat"/>
              <a:ea typeface="Montserrat"/>
              <a:cs typeface="Montserrat"/>
              <a:sym typeface="Montserrat"/>
            </a:endParaRPr>
          </a:p>
        </p:txBody>
      </p:sp>
      <p:sp>
        <p:nvSpPr>
          <p:cNvPr id="203" name="Google Shape;203;p24"/>
          <p:cNvSpPr txBox="1"/>
          <p:nvPr/>
        </p:nvSpPr>
        <p:spPr>
          <a:xfrm>
            <a:off x="834450" y="4511500"/>
            <a:ext cx="72639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34343"/>
                </a:solidFill>
                <a:latin typeface="Helvetica Neue"/>
                <a:ea typeface="Helvetica Neue"/>
                <a:cs typeface="Helvetica Neue"/>
                <a:sym typeface="Helvetica Neue"/>
              </a:rPr>
              <a:t>Python tutorial: https://www.tutorialspoint.com/python/index.htm</a:t>
            </a:r>
            <a:endParaRPr>
              <a:solidFill>
                <a:srgbClr val="434343"/>
              </a:solidFill>
              <a:latin typeface="Helvetica Neue"/>
              <a:ea typeface="Helvetica Neue"/>
              <a:cs typeface="Helvetica Neue"/>
              <a:sym typeface="Helvetica Neue"/>
            </a:endParaRPr>
          </a:p>
        </p:txBody>
      </p:sp>
      <p:pic>
        <p:nvPicPr>
          <p:cNvPr id="204" name="Google Shape;204;p24"/>
          <p:cNvPicPr preferRelativeResize="0"/>
          <p:nvPr/>
        </p:nvPicPr>
        <p:blipFill rotWithShape="1">
          <a:blip r:embed="rId3">
            <a:alphaModFix/>
          </a:blip>
          <a:srcRect l="15364" t="43809" r="12161" b="34920"/>
          <a:stretch/>
        </p:blipFill>
        <p:spPr>
          <a:xfrm>
            <a:off x="473100" y="1332395"/>
            <a:ext cx="8197800" cy="1353361"/>
          </a:xfrm>
          <a:prstGeom prst="rect">
            <a:avLst/>
          </a:prstGeom>
          <a:noFill/>
          <a:ln>
            <a:noFill/>
          </a:ln>
        </p:spPr>
      </p:pic>
      <p:pic>
        <p:nvPicPr>
          <p:cNvPr id="205" name="Google Shape;205;p24"/>
          <p:cNvPicPr preferRelativeResize="0"/>
          <p:nvPr/>
        </p:nvPicPr>
        <p:blipFill rotWithShape="1">
          <a:blip r:embed="rId3">
            <a:alphaModFix/>
          </a:blip>
          <a:srcRect l="15364" t="64903" r="12161" b="22922"/>
          <a:stretch/>
        </p:blipFill>
        <p:spPr>
          <a:xfrm>
            <a:off x="473100" y="3103907"/>
            <a:ext cx="8197800" cy="774576"/>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09"/>
        <p:cNvGrpSpPr/>
        <p:nvPr/>
      </p:nvGrpSpPr>
      <p:grpSpPr>
        <a:xfrm>
          <a:off x="0" y="0"/>
          <a:ext cx="0" cy="0"/>
          <a:chOff x="0" y="0"/>
          <a:chExt cx="0" cy="0"/>
        </a:xfrm>
      </p:grpSpPr>
      <p:sp>
        <p:nvSpPr>
          <p:cNvPr id="210" name="Google Shape;210;p25"/>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Loading CSV files</a:t>
            </a:r>
            <a:endParaRPr sz="2900">
              <a:solidFill>
                <a:srgbClr val="2664A4"/>
              </a:solidFill>
              <a:latin typeface="Montserrat"/>
              <a:ea typeface="Montserrat"/>
              <a:cs typeface="Montserrat"/>
              <a:sym typeface="Montserrat"/>
            </a:endParaRPr>
          </a:p>
        </p:txBody>
      </p:sp>
      <p:pic>
        <p:nvPicPr>
          <p:cNvPr id="211" name="Google Shape;211;p25"/>
          <p:cNvPicPr preferRelativeResize="0"/>
          <p:nvPr/>
        </p:nvPicPr>
        <p:blipFill rotWithShape="1">
          <a:blip r:embed="rId3">
            <a:alphaModFix/>
          </a:blip>
          <a:srcRect l="15904" t="54769" r="12488" b="28114"/>
          <a:stretch/>
        </p:blipFill>
        <p:spPr>
          <a:xfrm>
            <a:off x="663100" y="887275"/>
            <a:ext cx="7817798" cy="1051026"/>
          </a:xfrm>
          <a:prstGeom prst="rect">
            <a:avLst/>
          </a:prstGeom>
          <a:noFill/>
          <a:ln>
            <a:noFill/>
          </a:ln>
        </p:spPr>
      </p:pic>
      <p:pic>
        <p:nvPicPr>
          <p:cNvPr id="212" name="Google Shape;212;p25"/>
          <p:cNvPicPr preferRelativeResize="0"/>
          <p:nvPr/>
        </p:nvPicPr>
        <p:blipFill rotWithShape="1">
          <a:blip r:embed="rId4">
            <a:alphaModFix/>
          </a:blip>
          <a:srcRect l="15487" t="46613" r="16103" b="7962"/>
          <a:stretch/>
        </p:blipFill>
        <p:spPr>
          <a:xfrm>
            <a:off x="583950" y="1881325"/>
            <a:ext cx="7764998" cy="2900151"/>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45"/>
        <p:cNvGrpSpPr/>
        <p:nvPr/>
      </p:nvGrpSpPr>
      <p:grpSpPr>
        <a:xfrm>
          <a:off x="0" y="0"/>
          <a:ext cx="0" cy="0"/>
          <a:chOff x="0" y="0"/>
          <a:chExt cx="0" cy="0"/>
        </a:xfrm>
      </p:grpSpPr>
      <p:sp>
        <p:nvSpPr>
          <p:cNvPr id="46" name="Google Shape;46;p6"/>
          <p:cNvSpPr/>
          <p:nvPr/>
        </p:nvSpPr>
        <p:spPr>
          <a:xfrm>
            <a:off x="7169738" y="1693525"/>
            <a:ext cx="1580700" cy="3023100"/>
          </a:xfrm>
          <a:prstGeom prst="rect">
            <a:avLst/>
          </a:prstGeom>
          <a:solidFill>
            <a:srgbClr val="A4CFFA">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5475700" y="1693525"/>
            <a:ext cx="1580700" cy="3023100"/>
          </a:xfrm>
          <a:prstGeom prst="rect">
            <a:avLst/>
          </a:prstGeom>
          <a:solidFill>
            <a:srgbClr val="A4CFFA">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a:off x="3781638" y="1693525"/>
            <a:ext cx="1580700" cy="3023100"/>
          </a:xfrm>
          <a:prstGeom prst="rect">
            <a:avLst/>
          </a:prstGeom>
          <a:solidFill>
            <a:srgbClr val="A4CFFA">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2087575" y="1693525"/>
            <a:ext cx="1580700" cy="3023100"/>
          </a:xfrm>
          <a:prstGeom prst="rect">
            <a:avLst/>
          </a:prstGeom>
          <a:solidFill>
            <a:srgbClr val="A4CFFA">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393413" y="1693525"/>
            <a:ext cx="1580700" cy="3023100"/>
          </a:xfrm>
          <a:prstGeom prst="rect">
            <a:avLst/>
          </a:prstGeom>
          <a:solidFill>
            <a:srgbClr val="A4CFFA">
              <a:alpha val="1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What is Data Science?</a:t>
            </a:r>
            <a:endParaRPr sz="500">
              <a:solidFill>
                <a:srgbClr val="2664A4"/>
              </a:solidFill>
              <a:latin typeface="Montserrat"/>
              <a:ea typeface="Montserrat"/>
              <a:cs typeface="Montserrat"/>
              <a:sym typeface="Montserrat"/>
            </a:endParaRPr>
          </a:p>
        </p:txBody>
      </p:sp>
      <p:sp>
        <p:nvSpPr>
          <p:cNvPr id="52" name="Google Shape;52;p6"/>
          <p:cNvSpPr/>
          <p:nvPr/>
        </p:nvSpPr>
        <p:spPr>
          <a:xfrm>
            <a:off x="609075" y="1188899"/>
            <a:ext cx="1149600" cy="1147500"/>
          </a:xfrm>
          <a:prstGeom prst="ellipse">
            <a:avLst/>
          </a:prstGeom>
          <a:solidFill>
            <a:srgbClr val="A4CFFA"/>
          </a:solidFill>
          <a:ln w="9525" cap="flat" cmpd="sng">
            <a:solidFill>
              <a:srgbClr val="FFFFFF"/>
            </a:solidFill>
            <a:prstDash val="solid"/>
            <a:round/>
            <a:headEnd type="none" w="sm" len="sm"/>
            <a:tailEnd type="none" w="sm" len="sm"/>
          </a:ln>
          <a:effectLst>
            <a:outerShdw blurRad="57150" dist="190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6"/>
          <p:cNvPicPr preferRelativeResize="0"/>
          <p:nvPr/>
        </p:nvPicPr>
        <p:blipFill>
          <a:blip r:embed="rId3">
            <a:alphaModFix/>
          </a:blip>
          <a:stretch>
            <a:fillRect/>
          </a:stretch>
        </p:blipFill>
        <p:spPr>
          <a:xfrm>
            <a:off x="869750" y="1501488"/>
            <a:ext cx="628033" cy="622244"/>
          </a:xfrm>
          <a:prstGeom prst="rect">
            <a:avLst/>
          </a:prstGeom>
          <a:noFill/>
          <a:ln>
            <a:noFill/>
          </a:ln>
        </p:spPr>
      </p:pic>
      <p:sp>
        <p:nvSpPr>
          <p:cNvPr id="54" name="Google Shape;54;p6"/>
          <p:cNvSpPr txBox="1"/>
          <p:nvPr/>
        </p:nvSpPr>
        <p:spPr>
          <a:xfrm>
            <a:off x="393425" y="2505125"/>
            <a:ext cx="1580700" cy="6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434343"/>
                </a:solidFill>
                <a:latin typeface="Montserrat"/>
                <a:ea typeface="Montserrat"/>
                <a:cs typeface="Montserrat"/>
                <a:sym typeface="Montserrat"/>
              </a:rPr>
              <a:t>Data Processing</a:t>
            </a:r>
            <a:endParaRPr sz="2000">
              <a:solidFill>
                <a:srgbClr val="434343"/>
              </a:solidFill>
              <a:latin typeface="Montserrat"/>
              <a:ea typeface="Montserrat"/>
              <a:cs typeface="Montserrat"/>
              <a:sym typeface="Montserrat"/>
            </a:endParaRPr>
          </a:p>
        </p:txBody>
      </p:sp>
      <p:sp>
        <p:nvSpPr>
          <p:cNvPr id="55" name="Google Shape;55;p6"/>
          <p:cNvSpPr/>
          <p:nvPr/>
        </p:nvSpPr>
        <p:spPr>
          <a:xfrm>
            <a:off x="2303132" y="1188899"/>
            <a:ext cx="1149600" cy="1147500"/>
          </a:xfrm>
          <a:prstGeom prst="ellipse">
            <a:avLst/>
          </a:prstGeom>
          <a:solidFill>
            <a:srgbClr val="B2DD9C"/>
          </a:solidFill>
          <a:ln w="9525" cap="flat" cmpd="sng">
            <a:solidFill>
              <a:srgbClr val="FFFFFF"/>
            </a:solidFill>
            <a:prstDash val="solid"/>
            <a:round/>
            <a:headEnd type="none" w="sm" len="sm"/>
            <a:tailEnd type="none" w="sm" len="sm"/>
          </a:ln>
          <a:effectLst>
            <a:outerShdw blurRad="57150" dist="190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3997212" y="1188899"/>
            <a:ext cx="1149600" cy="1147500"/>
          </a:xfrm>
          <a:prstGeom prst="ellipse">
            <a:avLst/>
          </a:prstGeom>
          <a:solidFill>
            <a:srgbClr val="FAE58E"/>
          </a:solidFill>
          <a:ln w="9525" cap="flat" cmpd="sng">
            <a:solidFill>
              <a:srgbClr val="FFFFFF"/>
            </a:solidFill>
            <a:prstDash val="solid"/>
            <a:round/>
            <a:headEnd type="none" w="sm" len="sm"/>
            <a:tailEnd type="none" w="sm" len="sm"/>
          </a:ln>
          <a:effectLst>
            <a:outerShdw blurRad="57150" dist="190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5691265" y="1188899"/>
            <a:ext cx="1149600" cy="1147500"/>
          </a:xfrm>
          <a:prstGeom prst="ellipse">
            <a:avLst/>
          </a:prstGeom>
          <a:solidFill>
            <a:srgbClr val="F4A8A5"/>
          </a:solidFill>
          <a:ln w="9525" cap="flat" cmpd="sng">
            <a:solidFill>
              <a:srgbClr val="FFFFFF"/>
            </a:solidFill>
            <a:prstDash val="solid"/>
            <a:round/>
            <a:headEnd type="none" w="sm" len="sm"/>
            <a:tailEnd type="none" w="sm" len="sm"/>
          </a:ln>
          <a:effectLst>
            <a:outerShdw blurRad="57150" dist="190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7385325" y="1188899"/>
            <a:ext cx="1149600" cy="1147500"/>
          </a:xfrm>
          <a:prstGeom prst="ellipse">
            <a:avLst/>
          </a:prstGeom>
          <a:solidFill>
            <a:srgbClr val="D9B0EF"/>
          </a:solidFill>
          <a:ln w="9525" cap="flat" cmpd="sng">
            <a:solidFill>
              <a:srgbClr val="FFFFFF"/>
            </a:solidFill>
            <a:prstDash val="solid"/>
            <a:round/>
            <a:headEnd type="none" w="sm" len="sm"/>
            <a:tailEnd type="none" w="sm" len="sm"/>
          </a:ln>
          <a:effectLst>
            <a:outerShdw blurRad="57150" dist="19050"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txBox="1"/>
          <p:nvPr/>
        </p:nvSpPr>
        <p:spPr>
          <a:xfrm>
            <a:off x="393425" y="3357875"/>
            <a:ext cx="1580700" cy="10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434343"/>
                </a:solidFill>
                <a:latin typeface="Montserrat"/>
                <a:ea typeface="Montserrat"/>
                <a:cs typeface="Montserrat"/>
                <a:sym typeface="Montserrat"/>
              </a:rPr>
              <a:t>crawling</a:t>
            </a:r>
            <a:endParaRPr sz="1600">
              <a:solidFill>
                <a:srgbClr val="434343"/>
              </a:solidFill>
              <a:latin typeface="Montserrat"/>
              <a:ea typeface="Montserrat"/>
              <a:cs typeface="Montserrat"/>
              <a:sym typeface="Montserrat"/>
            </a:endParaRPr>
          </a:p>
          <a:p>
            <a:pPr marL="0" lvl="0" indent="0" algn="ctr" rtl="0">
              <a:spcBef>
                <a:spcPts val="0"/>
              </a:spcBef>
              <a:spcAft>
                <a:spcPts val="0"/>
              </a:spcAft>
              <a:buNone/>
            </a:pPr>
            <a:r>
              <a:rPr lang="en" sz="1600">
                <a:solidFill>
                  <a:srgbClr val="434343"/>
                </a:solidFill>
                <a:latin typeface="Montserrat"/>
                <a:ea typeface="Montserrat"/>
                <a:cs typeface="Montserrat"/>
                <a:sym typeface="Montserrat"/>
              </a:rPr>
              <a:t>cleaning</a:t>
            </a:r>
            <a:endParaRPr sz="1600">
              <a:solidFill>
                <a:srgbClr val="434343"/>
              </a:solidFill>
              <a:latin typeface="Montserrat"/>
              <a:ea typeface="Montserrat"/>
              <a:cs typeface="Montserrat"/>
              <a:sym typeface="Montserrat"/>
            </a:endParaRPr>
          </a:p>
          <a:p>
            <a:pPr marL="0" lvl="0" indent="0" algn="ctr" rtl="0">
              <a:spcBef>
                <a:spcPts val="0"/>
              </a:spcBef>
              <a:spcAft>
                <a:spcPts val="0"/>
              </a:spcAft>
              <a:buNone/>
            </a:pPr>
            <a:r>
              <a:rPr lang="en" sz="1600">
                <a:solidFill>
                  <a:srgbClr val="434343"/>
                </a:solidFill>
                <a:latin typeface="Montserrat"/>
                <a:ea typeface="Montserrat"/>
                <a:cs typeface="Montserrat"/>
                <a:sym typeface="Montserrat"/>
              </a:rPr>
              <a:t>connecting</a:t>
            </a:r>
            <a:endParaRPr sz="1600">
              <a:solidFill>
                <a:srgbClr val="434343"/>
              </a:solidFill>
              <a:latin typeface="Montserrat"/>
              <a:ea typeface="Montserrat"/>
              <a:cs typeface="Montserrat"/>
              <a:sym typeface="Montserrat"/>
            </a:endParaRPr>
          </a:p>
        </p:txBody>
      </p:sp>
      <p:pic>
        <p:nvPicPr>
          <p:cNvPr id="60" name="Google Shape;60;p6"/>
          <p:cNvPicPr preferRelativeResize="0"/>
          <p:nvPr/>
        </p:nvPicPr>
        <p:blipFill>
          <a:blip r:embed="rId4">
            <a:alphaModFix/>
          </a:blip>
          <a:stretch>
            <a:fillRect/>
          </a:stretch>
        </p:blipFill>
        <p:spPr>
          <a:xfrm>
            <a:off x="2563921" y="1448625"/>
            <a:ext cx="628050" cy="628050"/>
          </a:xfrm>
          <a:prstGeom prst="rect">
            <a:avLst/>
          </a:prstGeom>
          <a:noFill/>
          <a:ln>
            <a:noFill/>
          </a:ln>
        </p:spPr>
      </p:pic>
      <p:pic>
        <p:nvPicPr>
          <p:cNvPr id="61" name="Google Shape;61;p6"/>
          <p:cNvPicPr preferRelativeResize="0"/>
          <p:nvPr/>
        </p:nvPicPr>
        <p:blipFill>
          <a:blip r:embed="rId5">
            <a:alphaModFix/>
          </a:blip>
          <a:stretch>
            <a:fillRect/>
          </a:stretch>
        </p:blipFill>
        <p:spPr>
          <a:xfrm>
            <a:off x="4230000" y="1420650"/>
            <a:ext cx="684000" cy="684000"/>
          </a:xfrm>
          <a:prstGeom prst="rect">
            <a:avLst/>
          </a:prstGeom>
          <a:noFill/>
          <a:ln>
            <a:noFill/>
          </a:ln>
        </p:spPr>
      </p:pic>
      <p:pic>
        <p:nvPicPr>
          <p:cNvPr id="62" name="Google Shape;62;p6"/>
          <p:cNvPicPr preferRelativeResize="0"/>
          <p:nvPr/>
        </p:nvPicPr>
        <p:blipFill>
          <a:blip r:embed="rId6">
            <a:alphaModFix/>
          </a:blip>
          <a:stretch>
            <a:fillRect/>
          </a:stretch>
        </p:blipFill>
        <p:spPr>
          <a:xfrm>
            <a:off x="5976275" y="1420633"/>
            <a:ext cx="684000" cy="684029"/>
          </a:xfrm>
          <a:prstGeom prst="rect">
            <a:avLst/>
          </a:prstGeom>
          <a:noFill/>
          <a:ln>
            <a:noFill/>
          </a:ln>
        </p:spPr>
      </p:pic>
      <p:pic>
        <p:nvPicPr>
          <p:cNvPr id="63" name="Google Shape;63;p6"/>
          <p:cNvPicPr preferRelativeResize="0"/>
          <p:nvPr/>
        </p:nvPicPr>
        <p:blipFill>
          <a:blip r:embed="rId7">
            <a:alphaModFix/>
          </a:blip>
          <a:stretch>
            <a:fillRect/>
          </a:stretch>
        </p:blipFill>
        <p:spPr>
          <a:xfrm>
            <a:off x="7618150" y="1420655"/>
            <a:ext cx="684000" cy="683983"/>
          </a:xfrm>
          <a:prstGeom prst="rect">
            <a:avLst/>
          </a:prstGeom>
          <a:noFill/>
          <a:ln>
            <a:noFill/>
          </a:ln>
        </p:spPr>
      </p:pic>
      <p:sp>
        <p:nvSpPr>
          <p:cNvPr id="64" name="Google Shape;64;p6"/>
          <p:cNvSpPr txBox="1"/>
          <p:nvPr/>
        </p:nvSpPr>
        <p:spPr>
          <a:xfrm>
            <a:off x="2087538" y="2505125"/>
            <a:ext cx="1580700" cy="6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434343"/>
                </a:solidFill>
                <a:latin typeface="Montserrat"/>
                <a:ea typeface="Montserrat"/>
                <a:cs typeface="Montserrat"/>
                <a:sym typeface="Montserrat"/>
              </a:rPr>
              <a:t>Statistics</a:t>
            </a:r>
            <a:endParaRPr sz="2000">
              <a:solidFill>
                <a:srgbClr val="434343"/>
              </a:solidFill>
              <a:latin typeface="Montserrat"/>
              <a:ea typeface="Montserrat"/>
              <a:cs typeface="Montserrat"/>
              <a:sym typeface="Montserrat"/>
            </a:endParaRPr>
          </a:p>
        </p:txBody>
      </p:sp>
      <p:sp>
        <p:nvSpPr>
          <p:cNvPr id="65" name="Google Shape;65;p6"/>
          <p:cNvSpPr txBox="1"/>
          <p:nvPr/>
        </p:nvSpPr>
        <p:spPr>
          <a:xfrm>
            <a:off x="2087538" y="3357875"/>
            <a:ext cx="1580700" cy="10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434343"/>
                </a:solidFill>
                <a:latin typeface="Montserrat"/>
                <a:ea typeface="Montserrat"/>
                <a:cs typeface="Montserrat"/>
                <a:sym typeface="Montserrat"/>
              </a:rPr>
              <a:t>measuring</a:t>
            </a:r>
            <a:br>
              <a:rPr lang="en" sz="1600">
                <a:solidFill>
                  <a:srgbClr val="434343"/>
                </a:solidFill>
                <a:latin typeface="Montserrat"/>
                <a:ea typeface="Montserrat"/>
                <a:cs typeface="Montserrat"/>
                <a:sym typeface="Montserrat"/>
              </a:rPr>
            </a:br>
            <a:r>
              <a:rPr lang="en" sz="1600">
                <a:solidFill>
                  <a:srgbClr val="434343"/>
                </a:solidFill>
                <a:latin typeface="Montserrat"/>
                <a:ea typeface="Montserrat"/>
                <a:cs typeface="Montserrat"/>
                <a:sym typeface="Montserrat"/>
              </a:rPr>
              <a:t>analyzing</a:t>
            </a:r>
            <a:endParaRPr sz="1600">
              <a:solidFill>
                <a:srgbClr val="434343"/>
              </a:solidFill>
              <a:latin typeface="Montserrat"/>
              <a:ea typeface="Montserrat"/>
              <a:cs typeface="Montserrat"/>
              <a:sym typeface="Montserrat"/>
            </a:endParaRPr>
          </a:p>
          <a:p>
            <a:pPr marL="0" lvl="0" indent="0" algn="ctr" rtl="0">
              <a:spcBef>
                <a:spcPts val="0"/>
              </a:spcBef>
              <a:spcAft>
                <a:spcPts val="0"/>
              </a:spcAft>
              <a:buNone/>
            </a:pPr>
            <a:r>
              <a:rPr lang="en" sz="1600">
                <a:solidFill>
                  <a:srgbClr val="434343"/>
                </a:solidFill>
                <a:latin typeface="Montserrat"/>
                <a:ea typeface="Montserrat"/>
                <a:cs typeface="Montserrat"/>
                <a:sym typeface="Montserrat"/>
              </a:rPr>
              <a:t>exploring</a:t>
            </a:r>
            <a:endParaRPr sz="1600">
              <a:solidFill>
                <a:srgbClr val="434343"/>
              </a:solidFill>
              <a:latin typeface="Montserrat"/>
              <a:ea typeface="Montserrat"/>
              <a:cs typeface="Montserrat"/>
              <a:sym typeface="Montserrat"/>
            </a:endParaRPr>
          </a:p>
        </p:txBody>
      </p:sp>
      <p:sp>
        <p:nvSpPr>
          <p:cNvPr id="66" name="Google Shape;66;p6"/>
          <p:cNvSpPr txBox="1"/>
          <p:nvPr/>
        </p:nvSpPr>
        <p:spPr>
          <a:xfrm>
            <a:off x="3781638" y="2505150"/>
            <a:ext cx="1580700" cy="6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434343"/>
                </a:solidFill>
                <a:latin typeface="Montserrat"/>
                <a:ea typeface="Montserrat"/>
                <a:cs typeface="Montserrat"/>
                <a:sym typeface="Montserrat"/>
              </a:rPr>
              <a:t>Machine</a:t>
            </a:r>
            <a:br>
              <a:rPr lang="en" sz="2000">
                <a:solidFill>
                  <a:srgbClr val="434343"/>
                </a:solidFill>
                <a:latin typeface="Montserrat"/>
                <a:ea typeface="Montserrat"/>
                <a:cs typeface="Montserrat"/>
                <a:sym typeface="Montserrat"/>
              </a:rPr>
            </a:br>
            <a:r>
              <a:rPr lang="en" sz="2000">
                <a:solidFill>
                  <a:srgbClr val="434343"/>
                </a:solidFill>
                <a:latin typeface="Montserrat"/>
                <a:ea typeface="Montserrat"/>
                <a:cs typeface="Montserrat"/>
                <a:sym typeface="Montserrat"/>
              </a:rPr>
              <a:t>Learning</a:t>
            </a:r>
            <a:endParaRPr sz="2000">
              <a:solidFill>
                <a:srgbClr val="434343"/>
              </a:solidFill>
              <a:latin typeface="Montserrat"/>
              <a:ea typeface="Montserrat"/>
              <a:cs typeface="Montserrat"/>
              <a:sym typeface="Montserrat"/>
            </a:endParaRPr>
          </a:p>
        </p:txBody>
      </p:sp>
      <p:sp>
        <p:nvSpPr>
          <p:cNvPr id="67" name="Google Shape;67;p6"/>
          <p:cNvSpPr txBox="1"/>
          <p:nvPr/>
        </p:nvSpPr>
        <p:spPr>
          <a:xfrm>
            <a:off x="3781638" y="3357900"/>
            <a:ext cx="1580700" cy="10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434343"/>
                </a:solidFill>
                <a:latin typeface="Montserrat"/>
                <a:ea typeface="Montserrat"/>
                <a:cs typeface="Montserrat"/>
                <a:sym typeface="Montserrat"/>
              </a:rPr>
              <a:t>modeling</a:t>
            </a:r>
            <a:br>
              <a:rPr lang="en" sz="1600">
                <a:solidFill>
                  <a:srgbClr val="434343"/>
                </a:solidFill>
                <a:latin typeface="Montserrat"/>
                <a:ea typeface="Montserrat"/>
                <a:cs typeface="Montserrat"/>
                <a:sym typeface="Montserrat"/>
              </a:rPr>
            </a:br>
            <a:r>
              <a:rPr lang="en" sz="1600">
                <a:solidFill>
                  <a:srgbClr val="434343"/>
                </a:solidFill>
                <a:latin typeface="Montserrat"/>
                <a:ea typeface="Montserrat"/>
                <a:cs typeface="Montserrat"/>
                <a:sym typeface="Montserrat"/>
              </a:rPr>
              <a:t>predicting</a:t>
            </a:r>
            <a:br>
              <a:rPr lang="en" sz="1600">
                <a:solidFill>
                  <a:srgbClr val="434343"/>
                </a:solidFill>
                <a:latin typeface="Montserrat"/>
                <a:ea typeface="Montserrat"/>
                <a:cs typeface="Montserrat"/>
                <a:sym typeface="Montserrat"/>
              </a:rPr>
            </a:br>
            <a:r>
              <a:rPr lang="en" sz="1600">
                <a:solidFill>
                  <a:srgbClr val="434343"/>
                </a:solidFill>
                <a:latin typeface="Montserrat"/>
                <a:ea typeface="Montserrat"/>
                <a:cs typeface="Montserrat"/>
                <a:sym typeface="Montserrat"/>
              </a:rPr>
              <a:t>simulating</a:t>
            </a:r>
            <a:endParaRPr sz="1600">
              <a:solidFill>
                <a:srgbClr val="434343"/>
              </a:solidFill>
              <a:latin typeface="Montserrat"/>
              <a:ea typeface="Montserrat"/>
              <a:cs typeface="Montserrat"/>
              <a:sym typeface="Montserrat"/>
            </a:endParaRPr>
          </a:p>
        </p:txBody>
      </p:sp>
      <p:sp>
        <p:nvSpPr>
          <p:cNvPr id="68" name="Google Shape;68;p6"/>
          <p:cNvSpPr txBox="1"/>
          <p:nvPr/>
        </p:nvSpPr>
        <p:spPr>
          <a:xfrm>
            <a:off x="5475688" y="2505150"/>
            <a:ext cx="1580700" cy="6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434343"/>
                </a:solidFill>
                <a:latin typeface="Montserrat"/>
                <a:ea typeface="Montserrat"/>
                <a:cs typeface="Montserrat"/>
                <a:sym typeface="Montserrat"/>
              </a:rPr>
              <a:t>Visuali-</a:t>
            </a:r>
            <a:br>
              <a:rPr lang="en" sz="2000">
                <a:solidFill>
                  <a:srgbClr val="434343"/>
                </a:solidFill>
                <a:latin typeface="Montserrat"/>
                <a:ea typeface="Montserrat"/>
                <a:cs typeface="Montserrat"/>
                <a:sym typeface="Montserrat"/>
              </a:rPr>
            </a:br>
            <a:r>
              <a:rPr lang="en" sz="2000">
                <a:solidFill>
                  <a:srgbClr val="434343"/>
                </a:solidFill>
                <a:latin typeface="Montserrat"/>
                <a:ea typeface="Montserrat"/>
                <a:cs typeface="Montserrat"/>
                <a:sym typeface="Montserrat"/>
              </a:rPr>
              <a:t>zation</a:t>
            </a:r>
            <a:endParaRPr sz="2000">
              <a:solidFill>
                <a:srgbClr val="434343"/>
              </a:solidFill>
              <a:latin typeface="Montserrat"/>
              <a:ea typeface="Montserrat"/>
              <a:cs typeface="Montserrat"/>
              <a:sym typeface="Montserrat"/>
            </a:endParaRPr>
          </a:p>
        </p:txBody>
      </p:sp>
      <p:sp>
        <p:nvSpPr>
          <p:cNvPr id="69" name="Google Shape;69;p6"/>
          <p:cNvSpPr txBox="1"/>
          <p:nvPr/>
        </p:nvSpPr>
        <p:spPr>
          <a:xfrm>
            <a:off x="5475688" y="3357900"/>
            <a:ext cx="1580700" cy="10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434343"/>
                </a:solidFill>
                <a:latin typeface="Montserrat"/>
                <a:ea typeface="Montserrat"/>
                <a:cs typeface="Montserrat"/>
                <a:sym typeface="Montserrat"/>
              </a:rPr>
              <a:t>investigating</a:t>
            </a:r>
            <a:br>
              <a:rPr lang="en" sz="1600">
                <a:solidFill>
                  <a:srgbClr val="434343"/>
                </a:solidFill>
                <a:latin typeface="Montserrat"/>
                <a:ea typeface="Montserrat"/>
                <a:cs typeface="Montserrat"/>
                <a:sym typeface="Montserrat"/>
              </a:rPr>
            </a:br>
            <a:r>
              <a:rPr lang="en" sz="1600">
                <a:solidFill>
                  <a:srgbClr val="434343"/>
                </a:solidFill>
                <a:latin typeface="Montserrat"/>
                <a:ea typeface="Montserrat"/>
                <a:cs typeface="Montserrat"/>
                <a:sym typeface="Montserrat"/>
              </a:rPr>
              <a:t>structuring</a:t>
            </a:r>
            <a:br>
              <a:rPr lang="en" sz="1600">
                <a:solidFill>
                  <a:srgbClr val="434343"/>
                </a:solidFill>
                <a:latin typeface="Montserrat"/>
                <a:ea typeface="Montserrat"/>
                <a:cs typeface="Montserrat"/>
                <a:sym typeface="Montserrat"/>
              </a:rPr>
            </a:br>
            <a:r>
              <a:rPr lang="en" sz="1600">
                <a:solidFill>
                  <a:srgbClr val="434343"/>
                </a:solidFill>
                <a:latin typeface="Montserrat"/>
                <a:ea typeface="Montserrat"/>
                <a:cs typeface="Montserrat"/>
                <a:sym typeface="Montserrat"/>
              </a:rPr>
              <a:t>presenting</a:t>
            </a:r>
            <a:endParaRPr sz="1600">
              <a:solidFill>
                <a:srgbClr val="434343"/>
              </a:solidFill>
              <a:latin typeface="Montserrat"/>
              <a:ea typeface="Montserrat"/>
              <a:cs typeface="Montserrat"/>
              <a:sym typeface="Montserrat"/>
            </a:endParaRPr>
          </a:p>
        </p:txBody>
      </p:sp>
      <p:sp>
        <p:nvSpPr>
          <p:cNvPr id="70" name="Google Shape;70;p6"/>
          <p:cNvSpPr txBox="1"/>
          <p:nvPr/>
        </p:nvSpPr>
        <p:spPr>
          <a:xfrm>
            <a:off x="7169738" y="2505125"/>
            <a:ext cx="1580700" cy="6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434343"/>
                </a:solidFill>
                <a:latin typeface="Montserrat"/>
                <a:ea typeface="Montserrat"/>
                <a:cs typeface="Montserrat"/>
                <a:sym typeface="Montserrat"/>
              </a:rPr>
              <a:t>Big</a:t>
            </a:r>
            <a:br>
              <a:rPr lang="en" sz="2000">
                <a:solidFill>
                  <a:srgbClr val="434343"/>
                </a:solidFill>
                <a:latin typeface="Montserrat"/>
                <a:ea typeface="Montserrat"/>
                <a:cs typeface="Montserrat"/>
                <a:sym typeface="Montserrat"/>
              </a:rPr>
            </a:br>
            <a:r>
              <a:rPr lang="en" sz="2000">
                <a:solidFill>
                  <a:srgbClr val="434343"/>
                </a:solidFill>
                <a:latin typeface="Montserrat"/>
                <a:ea typeface="Montserrat"/>
                <a:cs typeface="Montserrat"/>
                <a:sym typeface="Montserrat"/>
              </a:rPr>
              <a:t>Data</a:t>
            </a:r>
            <a:endParaRPr sz="2000">
              <a:solidFill>
                <a:srgbClr val="434343"/>
              </a:solidFill>
              <a:latin typeface="Montserrat"/>
              <a:ea typeface="Montserrat"/>
              <a:cs typeface="Montserrat"/>
              <a:sym typeface="Montserrat"/>
            </a:endParaRPr>
          </a:p>
        </p:txBody>
      </p:sp>
      <p:sp>
        <p:nvSpPr>
          <p:cNvPr id="71" name="Google Shape;71;p6"/>
          <p:cNvSpPr txBox="1"/>
          <p:nvPr/>
        </p:nvSpPr>
        <p:spPr>
          <a:xfrm>
            <a:off x="7169738" y="3357875"/>
            <a:ext cx="1580700" cy="108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434343"/>
                </a:solidFill>
                <a:latin typeface="Montserrat"/>
                <a:ea typeface="Montserrat"/>
                <a:cs typeface="Montserrat"/>
                <a:sym typeface="Montserrat"/>
              </a:rPr>
              <a:t>processing</a:t>
            </a:r>
            <a:br>
              <a:rPr lang="en" sz="1600">
                <a:solidFill>
                  <a:srgbClr val="434343"/>
                </a:solidFill>
                <a:latin typeface="Montserrat"/>
                <a:ea typeface="Montserrat"/>
                <a:cs typeface="Montserrat"/>
                <a:sym typeface="Montserrat"/>
              </a:rPr>
            </a:br>
            <a:r>
              <a:rPr lang="en" sz="1600">
                <a:solidFill>
                  <a:srgbClr val="434343"/>
                </a:solidFill>
                <a:latin typeface="Montserrat"/>
                <a:ea typeface="Montserrat"/>
                <a:cs typeface="Montserrat"/>
                <a:sym typeface="Montserrat"/>
              </a:rPr>
              <a:t>parallelizing</a:t>
            </a:r>
            <a:br>
              <a:rPr lang="en" sz="1600">
                <a:solidFill>
                  <a:srgbClr val="434343"/>
                </a:solidFill>
                <a:latin typeface="Montserrat"/>
                <a:ea typeface="Montserrat"/>
                <a:cs typeface="Montserrat"/>
                <a:sym typeface="Montserrat"/>
              </a:rPr>
            </a:br>
            <a:r>
              <a:rPr lang="en" sz="1600">
                <a:solidFill>
                  <a:srgbClr val="434343"/>
                </a:solidFill>
                <a:latin typeface="Montserrat"/>
                <a:ea typeface="Montserrat"/>
                <a:cs typeface="Montserrat"/>
                <a:sym typeface="Montserrat"/>
              </a:rPr>
              <a:t>optimizing</a:t>
            </a:r>
            <a:endParaRPr sz="1600">
              <a:solidFill>
                <a:srgbClr val="434343"/>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10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000"/>
                                        <p:tgtEl>
                                          <p:spTgt spid="54"/>
                                        </p:tgtEl>
                                      </p:cBhvr>
                                    </p:animEffect>
                                  </p:childTnLst>
                                </p:cTn>
                              </p:par>
                              <p:par>
                                <p:cTn id="17" presetID="10"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1000"/>
                                        <p:tgtEl>
                                          <p:spTgt spid="5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childTnLst>
                                </p:cTn>
                              </p:par>
                              <p:par>
                                <p:cTn id="25" presetID="10"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000"/>
                                        <p:tgtEl>
                                          <p:spTgt spid="55"/>
                                        </p:tgtEl>
                                      </p:cBhvr>
                                    </p:animEffect>
                                  </p:childTnLst>
                                </p:cTn>
                              </p:par>
                              <p:par>
                                <p:cTn id="28" presetID="10" presetClass="entr" presetSubtype="0" fill="hold"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1000"/>
                                        <p:tgtEl>
                                          <p:spTgt spid="60"/>
                                        </p:tgtEl>
                                      </p:cBhvr>
                                    </p:animEffect>
                                  </p:childTnLst>
                                </p:cTn>
                              </p:par>
                              <p:par>
                                <p:cTn id="31" presetID="10"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1000"/>
                                        <p:tgtEl>
                                          <p:spTgt spid="64"/>
                                        </p:tgtEl>
                                      </p:cBhvr>
                                    </p:animEffect>
                                  </p:childTnLst>
                                </p:cTn>
                              </p:par>
                              <p:par>
                                <p:cTn id="34" presetID="10"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1000"/>
                                        <p:tgtEl>
                                          <p:spTgt spid="6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1000"/>
                                        <p:tgtEl>
                                          <p:spTgt spid="48"/>
                                        </p:tgtEl>
                                      </p:cBhvr>
                                    </p:animEffect>
                                  </p:childTnLst>
                                </p:cTn>
                              </p:par>
                              <p:par>
                                <p:cTn id="42" presetID="10" presetClass="entr" presetSubtype="0" fill="hold"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1000"/>
                                        <p:tgtEl>
                                          <p:spTgt spid="56"/>
                                        </p:tgtEl>
                                      </p:cBhvr>
                                    </p:animEffect>
                                  </p:childTnLst>
                                </p:cTn>
                              </p:par>
                              <p:par>
                                <p:cTn id="45" presetID="10"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1000"/>
                                        <p:tgtEl>
                                          <p:spTgt spid="61"/>
                                        </p:tgtEl>
                                      </p:cBhvr>
                                    </p:animEffect>
                                  </p:childTnLst>
                                </p:cTn>
                              </p:par>
                              <p:par>
                                <p:cTn id="48" presetID="10" presetClass="entr" presetSubtype="0" fill="hold" nodeType="with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1000"/>
                                        <p:tgtEl>
                                          <p:spTgt spid="66"/>
                                        </p:tgtEl>
                                      </p:cBhvr>
                                    </p:animEffect>
                                  </p:childTnLst>
                                </p:cTn>
                              </p:par>
                              <p:par>
                                <p:cTn id="51" presetID="10" presetClass="entr" presetSubtype="0" fill="hold"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10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1000"/>
                                        <p:tgtEl>
                                          <p:spTgt spid="47"/>
                                        </p:tgtEl>
                                      </p:cBhvr>
                                    </p:animEffect>
                                  </p:childTnLst>
                                </p:cTn>
                              </p:par>
                              <p:par>
                                <p:cTn id="59" presetID="10"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1000"/>
                                        <p:tgtEl>
                                          <p:spTgt spid="57"/>
                                        </p:tgtEl>
                                      </p:cBhvr>
                                    </p:animEffect>
                                  </p:childTnLst>
                                </p:cTn>
                              </p:par>
                              <p:par>
                                <p:cTn id="62" presetID="10" presetClass="entr" presetSubtype="0" fill="hold" nodeType="with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fade">
                                      <p:cBhvr>
                                        <p:cTn id="64" dur="1000"/>
                                        <p:tgtEl>
                                          <p:spTgt spid="62"/>
                                        </p:tgtEl>
                                      </p:cBhvr>
                                    </p:animEffect>
                                  </p:childTnLst>
                                </p:cTn>
                              </p:par>
                              <p:par>
                                <p:cTn id="65" presetID="10" presetClass="entr" presetSubtype="0" fill="hold"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childTnLst>
                                </p:cTn>
                              </p:par>
                              <p:par>
                                <p:cTn id="68" presetID="10" presetClass="entr" presetSubtype="0" fill="hold" nodeType="with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1000"/>
                                        <p:tgtEl>
                                          <p:spTgt spid="6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fade">
                                      <p:cBhvr>
                                        <p:cTn id="75" dur="1000"/>
                                        <p:tgtEl>
                                          <p:spTgt spid="46"/>
                                        </p:tgtEl>
                                      </p:cBhvr>
                                    </p:animEffect>
                                  </p:childTnLst>
                                </p:cTn>
                              </p:par>
                              <p:par>
                                <p:cTn id="76" presetID="10" presetClass="entr" presetSubtype="0" fill="hold" nodeType="with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fade">
                                      <p:cBhvr>
                                        <p:cTn id="78" dur="1000"/>
                                        <p:tgtEl>
                                          <p:spTgt spid="58"/>
                                        </p:tgtEl>
                                      </p:cBhvr>
                                    </p:animEffect>
                                  </p:childTnLst>
                                </p:cTn>
                              </p:par>
                              <p:par>
                                <p:cTn id="79" presetID="10" presetClass="entr" presetSubtype="0" fill="hold" nodeType="with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fade">
                                      <p:cBhvr>
                                        <p:cTn id="81" dur="1000"/>
                                        <p:tgtEl>
                                          <p:spTgt spid="63"/>
                                        </p:tgtEl>
                                      </p:cBhvr>
                                    </p:animEffect>
                                  </p:childTnLst>
                                </p:cTn>
                              </p:par>
                              <p:par>
                                <p:cTn id="82" presetID="10" presetClass="entr" presetSubtype="0" fill="hold" nodeType="withEffect">
                                  <p:stCondLst>
                                    <p:cond delay="0"/>
                                  </p:stCondLst>
                                  <p:childTnLst>
                                    <p:set>
                                      <p:cBhvr>
                                        <p:cTn id="83" dur="1" fill="hold">
                                          <p:stCondLst>
                                            <p:cond delay="0"/>
                                          </p:stCondLst>
                                        </p:cTn>
                                        <p:tgtEl>
                                          <p:spTgt spid="70"/>
                                        </p:tgtEl>
                                        <p:attrNameLst>
                                          <p:attrName>style.visibility</p:attrName>
                                        </p:attrNameLst>
                                      </p:cBhvr>
                                      <p:to>
                                        <p:strVal val="visible"/>
                                      </p:to>
                                    </p:set>
                                    <p:animEffect transition="in" filter="fade">
                                      <p:cBhvr>
                                        <p:cTn id="84" dur="1000"/>
                                        <p:tgtEl>
                                          <p:spTgt spid="70"/>
                                        </p:tgtEl>
                                      </p:cBhvr>
                                    </p:animEffect>
                                  </p:childTnLst>
                                </p:cTn>
                              </p:par>
                              <p:par>
                                <p:cTn id="85" presetID="10" presetClass="entr" presetSubtype="0"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fade">
                                      <p:cBhvr>
                                        <p:cTn id="8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16"/>
        <p:cNvGrpSpPr/>
        <p:nvPr/>
      </p:nvGrpSpPr>
      <p:grpSpPr>
        <a:xfrm>
          <a:off x="0" y="0"/>
          <a:ext cx="0" cy="0"/>
          <a:chOff x="0" y="0"/>
          <a:chExt cx="0" cy="0"/>
        </a:xfrm>
      </p:grpSpPr>
      <p:sp>
        <p:nvSpPr>
          <p:cNvPr id="217" name="Google Shape;217;p26"/>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Common File Formats</a:t>
            </a:r>
            <a:endParaRPr sz="2900">
              <a:solidFill>
                <a:srgbClr val="2664A4"/>
              </a:solidFill>
              <a:latin typeface="Montserrat"/>
              <a:ea typeface="Montserrat"/>
              <a:cs typeface="Montserrat"/>
              <a:sym typeface="Montserrat"/>
            </a:endParaRPr>
          </a:p>
        </p:txBody>
      </p:sp>
      <p:sp>
        <p:nvSpPr>
          <p:cNvPr id="218" name="Google Shape;218;p26"/>
          <p:cNvSpPr txBox="1"/>
          <p:nvPr/>
        </p:nvSpPr>
        <p:spPr>
          <a:xfrm>
            <a:off x="402575" y="988075"/>
            <a:ext cx="56361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A64D79"/>
                </a:solidFill>
                <a:latin typeface="Helvetica Neue"/>
                <a:ea typeface="Helvetica Neue"/>
                <a:cs typeface="Helvetica Neue"/>
                <a:sym typeface="Helvetica Neue"/>
              </a:rPr>
              <a:t>CSV - comma-separated values</a:t>
            </a:r>
            <a:endParaRPr sz="2000" b="1">
              <a:solidFill>
                <a:srgbClr val="A64D79"/>
              </a:solidFill>
              <a:latin typeface="Helvetica Neue"/>
              <a:ea typeface="Helvetica Neue"/>
              <a:cs typeface="Helvetica Neue"/>
              <a:sym typeface="Helvetica Neue"/>
            </a:endParaRPr>
          </a:p>
        </p:txBody>
      </p:sp>
      <p:sp>
        <p:nvSpPr>
          <p:cNvPr id="219" name="Google Shape;219;p26"/>
          <p:cNvSpPr txBox="1"/>
          <p:nvPr/>
        </p:nvSpPr>
        <p:spPr>
          <a:xfrm>
            <a:off x="402575" y="2816875"/>
            <a:ext cx="56361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A64D79"/>
                </a:solidFill>
                <a:latin typeface="Helvetica Neue"/>
                <a:ea typeface="Helvetica Neue"/>
                <a:cs typeface="Helvetica Neue"/>
                <a:sym typeface="Helvetica Neue"/>
              </a:rPr>
              <a:t>TSV - tab-separated values</a:t>
            </a:r>
            <a:endParaRPr sz="2000" b="1">
              <a:solidFill>
                <a:srgbClr val="A64D79"/>
              </a:solidFill>
              <a:latin typeface="Helvetica Neue"/>
              <a:ea typeface="Helvetica Neue"/>
              <a:cs typeface="Helvetica Neue"/>
              <a:sym typeface="Helvetica Neue"/>
            </a:endParaRPr>
          </a:p>
        </p:txBody>
      </p:sp>
      <p:pic>
        <p:nvPicPr>
          <p:cNvPr id="220" name="Google Shape;220;p26"/>
          <p:cNvPicPr preferRelativeResize="0"/>
          <p:nvPr/>
        </p:nvPicPr>
        <p:blipFill rotWithShape="1">
          <a:blip r:embed="rId3">
            <a:alphaModFix/>
          </a:blip>
          <a:srcRect l="20839" t="68343" r="13066" b="14925"/>
          <a:stretch/>
        </p:blipFill>
        <p:spPr>
          <a:xfrm>
            <a:off x="700750" y="3391600"/>
            <a:ext cx="7913299" cy="1126775"/>
          </a:xfrm>
          <a:prstGeom prst="rect">
            <a:avLst/>
          </a:prstGeom>
          <a:noFill/>
          <a:ln>
            <a:noFill/>
          </a:ln>
        </p:spPr>
      </p:pic>
      <p:pic>
        <p:nvPicPr>
          <p:cNvPr id="221" name="Google Shape;221;p26"/>
          <p:cNvPicPr preferRelativeResize="0"/>
          <p:nvPr/>
        </p:nvPicPr>
        <p:blipFill rotWithShape="1">
          <a:blip r:embed="rId4">
            <a:alphaModFix/>
          </a:blip>
          <a:srcRect l="21327" t="69227" r="17771" b="17003"/>
          <a:stretch/>
        </p:blipFill>
        <p:spPr>
          <a:xfrm>
            <a:off x="767038" y="1626225"/>
            <a:ext cx="7762325" cy="987150"/>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Shape 225"/>
        <p:cNvGrpSpPr/>
        <p:nvPr/>
      </p:nvGrpSpPr>
      <p:grpSpPr>
        <a:xfrm>
          <a:off x="0" y="0"/>
          <a:ext cx="0" cy="0"/>
          <a:chOff x="0" y="0"/>
          <a:chExt cx="0" cy="0"/>
        </a:xfrm>
      </p:grpSpPr>
      <p:sp>
        <p:nvSpPr>
          <p:cNvPr id="226" name="Google Shape;226;p27"/>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Common File Formats</a:t>
            </a:r>
            <a:endParaRPr sz="2900">
              <a:solidFill>
                <a:srgbClr val="2664A4"/>
              </a:solidFill>
              <a:latin typeface="Montserrat"/>
              <a:ea typeface="Montserrat"/>
              <a:cs typeface="Montserrat"/>
              <a:sym typeface="Montserrat"/>
            </a:endParaRPr>
          </a:p>
        </p:txBody>
      </p:sp>
      <p:sp>
        <p:nvSpPr>
          <p:cNvPr id="227" name="Google Shape;227;p27"/>
          <p:cNvSpPr txBox="1"/>
          <p:nvPr/>
        </p:nvSpPr>
        <p:spPr>
          <a:xfrm>
            <a:off x="303525" y="1008250"/>
            <a:ext cx="40467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A64D79"/>
                </a:solidFill>
                <a:latin typeface="Helvetica Neue"/>
                <a:ea typeface="Helvetica Neue"/>
                <a:cs typeface="Helvetica Neue"/>
                <a:sym typeface="Helvetica Neue"/>
              </a:rPr>
              <a:t>JSON:</a:t>
            </a:r>
            <a:endParaRPr sz="2000" b="1">
              <a:solidFill>
                <a:srgbClr val="A64D79"/>
              </a:solidFill>
              <a:latin typeface="Helvetica Neue"/>
              <a:ea typeface="Helvetica Neue"/>
              <a:cs typeface="Helvetica Neue"/>
              <a:sym typeface="Helvetica Neue"/>
            </a:endParaRPr>
          </a:p>
          <a:p>
            <a:pPr marL="0" lvl="0" indent="0" algn="l" rtl="0">
              <a:spcBef>
                <a:spcPts val="0"/>
              </a:spcBef>
              <a:spcAft>
                <a:spcPts val="0"/>
              </a:spcAft>
              <a:buNone/>
            </a:pPr>
            <a:r>
              <a:rPr lang="en" sz="2000" b="1">
                <a:solidFill>
                  <a:srgbClr val="A64D79"/>
                </a:solidFill>
                <a:latin typeface="Helvetica Neue"/>
                <a:ea typeface="Helvetica Neue"/>
                <a:cs typeface="Helvetica Neue"/>
                <a:sym typeface="Helvetica Neue"/>
              </a:rPr>
              <a:t>JavaScript Object Notation</a:t>
            </a:r>
            <a:endParaRPr sz="2000" b="1">
              <a:solidFill>
                <a:srgbClr val="A64D79"/>
              </a:solidFill>
              <a:latin typeface="Helvetica Neue"/>
              <a:ea typeface="Helvetica Neue"/>
              <a:cs typeface="Helvetica Neue"/>
              <a:sym typeface="Helvetica Neue"/>
            </a:endParaRPr>
          </a:p>
        </p:txBody>
      </p:sp>
      <p:sp>
        <p:nvSpPr>
          <p:cNvPr id="228" name="Google Shape;228;p27"/>
          <p:cNvSpPr txBox="1"/>
          <p:nvPr/>
        </p:nvSpPr>
        <p:spPr>
          <a:xfrm>
            <a:off x="4418325" y="1008250"/>
            <a:ext cx="4046700" cy="4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A64D79"/>
                </a:solidFill>
                <a:latin typeface="Helvetica Neue"/>
                <a:ea typeface="Helvetica Neue"/>
                <a:cs typeface="Helvetica Neue"/>
                <a:sym typeface="Helvetica Neue"/>
              </a:rPr>
              <a:t>XML:</a:t>
            </a:r>
            <a:br>
              <a:rPr lang="en" sz="2000" b="1">
                <a:solidFill>
                  <a:srgbClr val="A64D79"/>
                </a:solidFill>
                <a:latin typeface="Helvetica Neue"/>
                <a:ea typeface="Helvetica Neue"/>
                <a:cs typeface="Helvetica Neue"/>
                <a:sym typeface="Helvetica Neue"/>
              </a:rPr>
            </a:br>
            <a:r>
              <a:rPr lang="en" sz="2000" b="1">
                <a:solidFill>
                  <a:srgbClr val="A64D79"/>
                </a:solidFill>
                <a:latin typeface="Helvetica Neue"/>
                <a:ea typeface="Helvetica Neue"/>
                <a:cs typeface="Helvetica Neue"/>
                <a:sym typeface="Helvetica Neue"/>
              </a:rPr>
              <a:t>Extensible Markup Language</a:t>
            </a:r>
            <a:endParaRPr sz="2000" b="1">
              <a:solidFill>
                <a:srgbClr val="A64D79"/>
              </a:solidFill>
              <a:latin typeface="Helvetica Neue"/>
              <a:ea typeface="Helvetica Neue"/>
              <a:cs typeface="Helvetica Neue"/>
              <a:sym typeface="Helvetica Neue"/>
            </a:endParaRPr>
          </a:p>
        </p:txBody>
      </p:sp>
      <p:pic>
        <p:nvPicPr>
          <p:cNvPr id="229" name="Google Shape;229;p27"/>
          <p:cNvPicPr preferRelativeResize="0"/>
          <p:nvPr/>
        </p:nvPicPr>
        <p:blipFill rotWithShape="1">
          <a:blip r:embed="rId3">
            <a:alphaModFix/>
          </a:blip>
          <a:srcRect l="22069" t="30349" r="22114" b="15172"/>
          <a:stretch/>
        </p:blipFill>
        <p:spPr>
          <a:xfrm>
            <a:off x="346200" y="1984088"/>
            <a:ext cx="4430352" cy="2432349"/>
          </a:xfrm>
          <a:prstGeom prst="rect">
            <a:avLst/>
          </a:prstGeom>
          <a:noFill/>
          <a:ln>
            <a:noFill/>
          </a:ln>
        </p:spPr>
      </p:pic>
      <p:pic>
        <p:nvPicPr>
          <p:cNvPr id="230" name="Google Shape;230;p27"/>
          <p:cNvPicPr preferRelativeResize="0"/>
          <p:nvPr/>
        </p:nvPicPr>
        <p:blipFill rotWithShape="1">
          <a:blip r:embed="rId4">
            <a:alphaModFix/>
          </a:blip>
          <a:srcRect l="14621" t="32111" r="20907" b="7001"/>
          <a:stretch/>
        </p:blipFill>
        <p:spPr>
          <a:xfrm>
            <a:off x="4507350" y="2056925"/>
            <a:ext cx="4304650" cy="2286676"/>
          </a:xfrm>
          <a:prstGeom prst="rect">
            <a:avLst/>
          </a:prstGeom>
          <a:noFill/>
          <a:ln>
            <a:noFill/>
          </a:ln>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34"/>
        <p:cNvGrpSpPr/>
        <p:nvPr/>
      </p:nvGrpSpPr>
      <p:grpSpPr>
        <a:xfrm>
          <a:off x="0" y="0"/>
          <a:ext cx="0" cy="0"/>
          <a:chOff x="0" y="0"/>
          <a:chExt cx="0" cy="0"/>
        </a:xfrm>
      </p:grpSpPr>
      <p:sp>
        <p:nvSpPr>
          <p:cNvPr id="235" name="Google Shape;235;p28"/>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Calculating Statistics over the Data</a:t>
            </a:r>
            <a:endParaRPr sz="2900">
              <a:solidFill>
                <a:srgbClr val="2664A4"/>
              </a:solidFill>
              <a:latin typeface="Montserrat"/>
              <a:ea typeface="Montserrat"/>
              <a:cs typeface="Montserrat"/>
              <a:sym typeface="Montserrat"/>
            </a:endParaRPr>
          </a:p>
        </p:txBody>
      </p:sp>
      <p:pic>
        <p:nvPicPr>
          <p:cNvPr id="236" name="Google Shape;236;p28"/>
          <p:cNvPicPr preferRelativeResize="0"/>
          <p:nvPr/>
        </p:nvPicPr>
        <p:blipFill rotWithShape="1">
          <a:blip r:embed="rId3">
            <a:alphaModFix/>
          </a:blip>
          <a:srcRect l="4871" t="47704" r="19951" b="38846"/>
          <a:stretch/>
        </p:blipFill>
        <p:spPr>
          <a:xfrm>
            <a:off x="834900" y="1433275"/>
            <a:ext cx="6874502" cy="691775"/>
          </a:xfrm>
          <a:prstGeom prst="rect">
            <a:avLst/>
          </a:prstGeom>
          <a:noFill/>
          <a:ln>
            <a:noFill/>
          </a:ln>
        </p:spPr>
      </p:pic>
      <p:pic>
        <p:nvPicPr>
          <p:cNvPr id="237" name="Google Shape;237;p28"/>
          <p:cNvPicPr preferRelativeResize="0"/>
          <p:nvPr/>
        </p:nvPicPr>
        <p:blipFill rotWithShape="1">
          <a:blip r:embed="rId4">
            <a:alphaModFix/>
          </a:blip>
          <a:srcRect l="4510" t="47413" r="20194" b="19633"/>
          <a:stretch/>
        </p:blipFill>
        <p:spPr>
          <a:xfrm>
            <a:off x="795325" y="2658825"/>
            <a:ext cx="6874502" cy="16924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10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41"/>
        <p:cNvGrpSpPr/>
        <p:nvPr/>
      </p:nvGrpSpPr>
      <p:grpSpPr>
        <a:xfrm>
          <a:off x="0" y="0"/>
          <a:ext cx="0" cy="0"/>
          <a:chOff x="0" y="0"/>
          <a:chExt cx="0" cy="0"/>
        </a:xfrm>
      </p:grpSpPr>
      <p:sp>
        <p:nvSpPr>
          <p:cNvPr id="242" name="Google Shape;242;p29"/>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Calculating Statistics over the Data</a:t>
            </a:r>
            <a:endParaRPr sz="2900">
              <a:solidFill>
                <a:srgbClr val="2664A4"/>
              </a:solidFill>
              <a:latin typeface="Montserrat"/>
              <a:ea typeface="Montserrat"/>
              <a:cs typeface="Montserrat"/>
              <a:sym typeface="Montserrat"/>
            </a:endParaRPr>
          </a:p>
        </p:txBody>
      </p:sp>
      <p:pic>
        <p:nvPicPr>
          <p:cNvPr id="243" name="Google Shape;243;p29"/>
          <p:cNvPicPr preferRelativeResize="0"/>
          <p:nvPr/>
        </p:nvPicPr>
        <p:blipFill>
          <a:blip r:embed="rId3">
            <a:alphaModFix/>
          </a:blip>
          <a:stretch>
            <a:fillRect/>
          </a:stretch>
        </p:blipFill>
        <p:spPr>
          <a:xfrm>
            <a:off x="1431475" y="891775"/>
            <a:ext cx="6281026" cy="4187350"/>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47"/>
        <p:cNvGrpSpPr/>
        <p:nvPr/>
      </p:nvGrpSpPr>
      <p:grpSpPr>
        <a:xfrm>
          <a:off x="0" y="0"/>
          <a:ext cx="0" cy="0"/>
          <a:chOff x="0" y="0"/>
          <a:chExt cx="0" cy="0"/>
        </a:xfrm>
      </p:grpSpPr>
      <p:sp>
        <p:nvSpPr>
          <p:cNvPr id="248" name="Google Shape;248;p30"/>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Calculating Statistics over the Data</a:t>
            </a:r>
            <a:endParaRPr sz="2900">
              <a:solidFill>
                <a:srgbClr val="2664A4"/>
              </a:solidFill>
              <a:latin typeface="Montserrat"/>
              <a:ea typeface="Montserrat"/>
              <a:cs typeface="Montserrat"/>
              <a:sym typeface="Montserrat"/>
            </a:endParaRPr>
          </a:p>
        </p:txBody>
      </p:sp>
      <p:pic>
        <p:nvPicPr>
          <p:cNvPr id="249" name="Google Shape;249;p30"/>
          <p:cNvPicPr preferRelativeResize="0"/>
          <p:nvPr/>
        </p:nvPicPr>
        <p:blipFill>
          <a:blip r:embed="rId3">
            <a:alphaModFix/>
          </a:blip>
          <a:stretch>
            <a:fillRect/>
          </a:stretch>
        </p:blipFill>
        <p:spPr>
          <a:xfrm>
            <a:off x="1429100" y="852225"/>
            <a:ext cx="6285788" cy="4190526"/>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53"/>
        <p:cNvGrpSpPr/>
        <p:nvPr/>
      </p:nvGrpSpPr>
      <p:grpSpPr>
        <a:xfrm>
          <a:off x="0" y="0"/>
          <a:ext cx="0" cy="0"/>
          <a:chOff x="0" y="0"/>
          <a:chExt cx="0" cy="0"/>
        </a:xfrm>
      </p:grpSpPr>
      <p:sp>
        <p:nvSpPr>
          <p:cNvPr id="254" name="Google Shape;254;p31"/>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Calculating Statistics over the Data</a:t>
            </a:r>
            <a:endParaRPr sz="2900">
              <a:solidFill>
                <a:srgbClr val="2664A4"/>
              </a:solidFill>
              <a:latin typeface="Montserrat"/>
              <a:ea typeface="Montserrat"/>
              <a:cs typeface="Montserrat"/>
              <a:sym typeface="Montserrat"/>
            </a:endParaRPr>
          </a:p>
        </p:txBody>
      </p:sp>
      <p:pic>
        <p:nvPicPr>
          <p:cNvPr id="255" name="Google Shape;255;p31"/>
          <p:cNvPicPr preferRelativeResize="0"/>
          <p:nvPr/>
        </p:nvPicPr>
        <p:blipFill rotWithShape="1">
          <a:blip r:embed="rId3">
            <a:alphaModFix/>
          </a:blip>
          <a:srcRect l="3791" t="56692" r="20382" b="27825"/>
          <a:stretch/>
        </p:blipFill>
        <p:spPr>
          <a:xfrm>
            <a:off x="1105075" y="1502788"/>
            <a:ext cx="6933826" cy="796324"/>
          </a:xfrm>
          <a:prstGeom prst="rect">
            <a:avLst/>
          </a:prstGeom>
          <a:noFill/>
          <a:ln>
            <a:noFill/>
          </a:ln>
        </p:spPr>
      </p:pic>
      <p:pic>
        <p:nvPicPr>
          <p:cNvPr id="256" name="Google Shape;256;p31"/>
          <p:cNvPicPr preferRelativeResize="0"/>
          <p:nvPr/>
        </p:nvPicPr>
        <p:blipFill rotWithShape="1">
          <a:blip r:embed="rId3">
            <a:alphaModFix/>
          </a:blip>
          <a:srcRect l="4003" t="74191" r="20169" b="10326"/>
          <a:stretch/>
        </p:blipFill>
        <p:spPr>
          <a:xfrm>
            <a:off x="1105075" y="3018925"/>
            <a:ext cx="6933826" cy="796325"/>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60"/>
        <p:cNvGrpSpPr/>
        <p:nvPr/>
      </p:nvGrpSpPr>
      <p:grpSpPr>
        <a:xfrm>
          <a:off x="0" y="0"/>
          <a:ext cx="0" cy="0"/>
          <a:chOff x="0" y="0"/>
          <a:chExt cx="0" cy="0"/>
        </a:xfrm>
      </p:grpSpPr>
      <p:sp>
        <p:nvSpPr>
          <p:cNvPr id="261" name="Google Shape;261;p32"/>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Calculating Statistics over the Data</a:t>
            </a:r>
            <a:endParaRPr sz="2900">
              <a:solidFill>
                <a:srgbClr val="2664A4"/>
              </a:solidFill>
              <a:latin typeface="Montserrat"/>
              <a:ea typeface="Montserrat"/>
              <a:cs typeface="Montserrat"/>
              <a:sym typeface="Montserrat"/>
            </a:endParaRPr>
          </a:p>
        </p:txBody>
      </p:sp>
      <p:pic>
        <p:nvPicPr>
          <p:cNvPr id="262" name="Google Shape;262;p32"/>
          <p:cNvPicPr preferRelativeResize="0"/>
          <p:nvPr/>
        </p:nvPicPr>
        <p:blipFill>
          <a:blip r:embed="rId3">
            <a:alphaModFix/>
          </a:blip>
          <a:stretch>
            <a:fillRect/>
          </a:stretch>
        </p:blipFill>
        <p:spPr>
          <a:xfrm>
            <a:off x="1643675" y="971476"/>
            <a:ext cx="5856650" cy="3904425"/>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66"/>
        <p:cNvGrpSpPr/>
        <p:nvPr/>
      </p:nvGrpSpPr>
      <p:grpSpPr>
        <a:xfrm>
          <a:off x="0" y="0"/>
          <a:ext cx="0" cy="0"/>
          <a:chOff x="0" y="0"/>
          <a:chExt cx="0" cy="0"/>
        </a:xfrm>
      </p:grpSpPr>
      <p:sp>
        <p:nvSpPr>
          <p:cNvPr id="267" name="Google Shape;267;p33"/>
          <p:cNvSpPr/>
          <p:nvPr/>
        </p:nvSpPr>
        <p:spPr>
          <a:xfrm>
            <a:off x="-257175" y="-15250"/>
            <a:ext cx="9764400" cy="5410500"/>
          </a:xfrm>
          <a:prstGeom prst="rect">
            <a:avLst/>
          </a:prstGeom>
          <a:solidFill>
            <a:srgbClr val="2664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txBox="1">
            <a:spLocks noGrp="1"/>
          </p:cNvSpPr>
          <p:nvPr>
            <p:ph type="ctrTitle" idx="4294967295"/>
          </p:nvPr>
        </p:nvSpPr>
        <p:spPr>
          <a:xfrm>
            <a:off x="460950" y="2908275"/>
            <a:ext cx="8222100" cy="998700"/>
          </a:xfrm>
          <a:prstGeom prst="rect">
            <a:avLst/>
          </a:prstGeom>
        </p:spPr>
        <p:txBody>
          <a:bodyPr spcFirstLastPara="1" wrap="square" lIns="34300" tIns="34300" rIns="34300" bIns="34300" anchor="ctr" anchorCtr="0">
            <a:noAutofit/>
          </a:bodyPr>
          <a:lstStyle/>
          <a:p>
            <a:pPr marL="0" lvl="0" indent="0" algn="ctr" rtl="0">
              <a:spcBef>
                <a:spcPts val="0"/>
              </a:spcBef>
              <a:spcAft>
                <a:spcPts val="0"/>
              </a:spcAft>
              <a:buNone/>
            </a:pPr>
            <a:r>
              <a:rPr lang="en" sz="3600" b="1">
                <a:solidFill>
                  <a:srgbClr val="FFFFFF"/>
                </a:solidFill>
                <a:latin typeface="Montserrat"/>
                <a:ea typeface="Montserrat"/>
                <a:cs typeface="Montserrat"/>
                <a:sym typeface="Montserrat"/>
              </a:rPr>
              <a:t>Course Logistics</a:t>
            </a:r>
            <a:endParaRPr sz="3600" b="1">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72"/>
        <p:cNvGrpSpPr/>
        <p:nvPr/>
      </p:nvGrpSpPr>
      <p:grpSpPr>
        <a:xfrm>
          <a:off x="0" y="0"/>
          <a:ext cx="0" cy="0"/>
          <a:chOff x="0" y="0"/>
          <a:chExt cx="0" cy="0"/>
        </a:xfrm>
      </p:grpSpPr>
      <p:sp>
        <p:nvSpPr>
          <p:cNvPr id="273" name="Google Shape;273;p34"/>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Course Objectives</a:t>
            </a:r>
            <a:endParaRPr sz="500">
              <a:solidFill>
                <a:srgbClr val="2664A4"/>
              </a:solidFill>
              <a:latin typeface="Montserrat"/>
              <a:ea typeface="Montserrat"/>
              <a:cs typeface="Montserrat"/>
              <a:sym typeface="Montserrat"/>
            </a:endParaRPr>
          </a:p>
        </p:txBody>
      </p:sp>
      <p:sp>
        <p:nvSpPr>
          <p:cNvPr id="274" name="Google Shape;274;p34"/>
          <p:cNvSpPr txBox="1"/>
          <p:nvPr/>
        </p:nvSpPr>
        <p:spPr>
          <a:xfrm>
            <a:off x="588225" y="1337750"/>
            <a:ext cx="8098200" cy="358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434343"/>
                </a:solidFill>
                <a:latin typeface="Helvetica Neue"/>
                <a:ea typeface="Helvetica Neue"/>
                <a:cs typeface="Helvetica Neue"/>
                <a:sym typeface="Helvetica Neue"/>
              </a:rPr>
              <a:t>Focusing on the practical aspects of data science</a:t>
            </a:r>
            <a:endParaRPr sz="160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a:solidFill>
                  <a:srgbClr val="434343"/>
                </a:solidFill>
                <a:latin typeface="Helvetica Neue"/>
                <a:ea typeface="Helvetica Neue"/>
                <a:cs typeface="Helvetica Neue"/>
                <a:sym typeface="Helvetica Neue"/>
              </a:rPr>
              <a:t>After this course you should be able to</a:t>
            </a:r>
            <a:endParaRPr sz="160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AutoNum type="arabicPeriod"/>
            </a:pPr>
            <a:r>
              <a:rPr lang="en" sz="1600">
                <a:solidFill>
                  <a:srgbClr val="434343"/>
                </a:solidFill>
                <a:latin typeface="Helvetica Neue"/>
                <a:ea typeface="Helvetica Neue"/>
                <a:cs typeface="Helvetica Neue"/>
                <a:sym typeface="Helvetica Neue"/>
              </a:rPr>
              <a:t>Understand the principles of data science</a:t>
            </a:r>
            <a:br>
              <a:rPr lang="en" sz="1600">
                <a:solidFill>
                  <a:srgbClr val="434343"/>
                </a:solidFill>
                <a:latin typeface="Helvetica Neue"/>
                <a:ea typeface="Helvetica Neue"/>
                <a:cs typeface="Helvetica Neue"/>
                <a:sym typeface="Helvetica Neue"/>
              </a:rPr>
            </a:b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AutoNum type="arabicPeriod"/>
            </a:pPr>
            <a:r>
              <a:rPr lang="en" sz="1600">
                <a:solidFill>
                  <a:srgbClr val="434343"/>
                </a:solidFill>
                <a:latin typeface="Helvetica Neue"/>
                <a:ea typeface="Helvetica Neue"/>
                <a:cs typeface="Helvetica Neue"/>
                <a:sym typeface="Helvetica Neue"/>
              </a:rPr>
              <a:t>Use the necessary software tools for data processing, statistics and machine learning</a:t>
            </a:r>
            <a:br>
              <a:rPr lang="en" sz="1600">
                <a:solidFill>
                  <a:srgbClr val="434343"/>
                </a:solidFill>
                <a:latin typeface="Helvetica Neue"/>
                <a:ea typeface="Helvetica Neue"/>
                <a:cs typeface="Helvetica Neue"/>
                <a:sym typeface="Helvetica Neue"/>
              </a:rPr>
            </a:b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AutoNum type="arabicPeriod"/>
            </a:pPr>
            <a:r>
              <a:rPr lang="en" sz="1600">
                <a:solidFill>
                  <a:srgbClr val="434343"/>
                </a:solidFill>
                <a:latin typeface="Helvetica Neue"/>
                <a:ea typeface="Helvetica Neue"/>
                <a:cs typeface="Helvetica Neue"/>
                <a:sym typeface="Helvetica Neue"/>
              </a:rPr>
              <a:t>Visualize data, both for exploration and presentation</a:t>
            </a:r>
            <a:br>
              <a:rPr lang="en" sz="1600">
                <a:solidFill>
                  <a:srgbClr val="434343"/>
                </a:solidFill>
                <a:latin typeface="Helvetica Neue"/>
                <a:ea typeface="Helvetica Neue"/>
                <a:cs typeface="Helvetica Neue"/>
                <a:sym typeface="Helvetica Neue"/>
              </a:rPr>
            </a:br>
            <a:endParaRPr sz="160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AutoNum type="arabicPeriod"/>
            </a:pPr>
            <a:r>
              <a:rPr lang="en" sz="1600">
                <a:solidFill>
                  <a:srgbClr val="434343"/>
                </a:solidFill>
                <a:latin typeface="Helvetica Neue"/>
                <a:ea typeface="Helvetica Neue"/>
                <a:cs typeface="Helvetica Neue"/>
                <a:sym typeface="Helvetica Neue"/>
              </a:rPr>
              <a:t>Rigorously analyze your data using a variety of approaches</a:t>
            </a:r>
            <a:endParaRPr sz="1600">
              <a:solidFill>
                <a:srgbClr val="434343"/>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78"/>
        <p:cNvGrpSpPr/>
        <p:nvPr/>
      </p:nvGrpSpPr>
      <p:grpSpPr>
        <a:xfrm>
          <a:off x="0" y="0"/>
          <a:ext cx="0" cy="0"/>
          <a:chOff x="0" y="0"/>
          <a:chExt cx="0" cy="0"/>
        </a:xfrm>
      </p:grpSpPr>
      <p:sp>
        <p:nvSpPr>
          <p:cNvPr id="279" name="Google Shape;279;p35"/>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Course Format</a:t>
            </a:r>
            <a:endParaRPr sz="500">
              <a:solidFill>
                <a:srgbClr val="2664A4"/>
              </a:solidFill>
              <a:latin typeface="Montserrat"/>
              <a:ea typeface="Montserrat"/>
              <a:cs typeface="Montserrat"/>
              <a:sym typeface="Montserrat"/>
            </a:endParaRPr>
          </a:p>
        </p:txBody>
      </p:sp>
      <p:sp>
        <p:nvSpPr>
          <p:cNvPr id="280" name="Google Shape;280;p35"/>
          <p:cNvSpPr txBox="1"/>
          <p:nvPr/>
        </p:nvSpPr>
        <p:spPr>
          <a:xfrm>
            <a:off x="642950" y="941150"/>
            <a:ext cx="7592100" cy="40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smtClean="0">
                <a:solidFill>
                  <a:srgbClr val="434343"/>
                </a:solidFill>
                <a:latin typeface="Helvetica Neue"/>
                <a:ea typeface="Helvetica Neue"/>
                <a:cs typeface="Helvetica Neue"/>
                <a:sym typeface="Helvetica Neue"/>
              </a:rPr>
              <a:t>10</a:t>
            </a:r>
            <a:r>
              <a:rPr lang="en" sz="1600" dirty="0" smtClean="0">
                <a:solidFill>
                  <a:srgbClr val="434343"/>
                </a:solidFill>
                <a:latin typeface="Helvetica Neue"/>
                <a:ea typeface="Helvetica Neue"/>
                <a:cs typeface="Helvetica Neue"/>
                <a:sym typeface="Helvetica Neue"/>
              </a:rPr>
              <a:t> </a:t>
            </a:r>
            <a:r>
              <a:rPr lang="en" sz="1600" dirty="0">
                <a:solidFill>
                  <a:srgbClr val="434343"/>
                </a:solidFill>
                <a:latin typeface="Helvetica Neue"/>
                <a:ea typeface="Helvetica Neue"/>
                <a:cs typeface="Helvetica Neue"/>
                <a:sym typeface="Helvetica Neue"/>
              </a:rPr>
              <a:t>lectures</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dirty="0" smtClean="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GB" sz="1600" dirty="0" smtClean="0">
                <a:solidFill>
                  <a:srgbClr val="434343"/>
                </a:solidFill>
                <a:latin typeface="Helvetica Neue"/>
                <a:ea typeface="Helvetica Neue"/>
                <a:cs typeface="Helvetica Neue"/>
                <a:sym typeface="Helvetica Neue"/>
              </a:rPr>
              <a:t>6</a:t>
            </a:r>
            <a:r>
              <a:rPr lang="en" sz="1600" dirty="0" smtClean="0">
                <a:solidFill>
                  <a:srgbClr val="434343"/>
                </a:solidFill>
                <a:latin typeface="Helvetica Neue"/>
                <a:ea typeface="Helvetica Neue"/>
                <a:cs typeface="Helvetica Neue"/>
                <a:sym typeface="Helvetica Neue"/>
              </a:rPr>
              <a:t> </a:t>
            </a:r>
            <a:r>
              <a:rPr lang="en" sz="1600" dirty="0">
                <a:solidFill>
                  <a:srgbClr val="434343"/>
                </a:solidFill>
                <a:latin typeface="Helvetica Neue"/>
                <a:ea typeface="Helvetica Neue"/>
                <a:cs typeface="Helvetica Neue"/>
                <a:sym typeface="Helvetica Neue"/>
              </a:rPr>
              <a:t>practicals</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Assessment</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dirty="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dirty="0">
                <a:solidFill>
                  <a:srgbClr val="434343"/>
                </a:solidFill>
                <a:latin typeface="Helvetica Neue"/>
                <a:ea typeface="Helvetica Neue"/>
                <a:cs typeface="Helvetica Neue"/>
                <a:sym typeface="Helvetica Neue"/>
              </a:rPr>
              <a:t>20% from practicals </a:t>
            </a:r>
            <a:r>
              <a:rPr lang="en-GB" sz="1600" dirty="0" smtClean="0">
                <a:solidFill>
                  <a:srgbClr val="434343"/>
                </a:solidFill>
                <a:latin typeface="Helvetica Neue"/>
                <a:ea typeface="Helvetica Neue"/>
                <a:cs typeface="Helvetica Neue"/>
                <a:sym typeface="Helvetica Neue"/>
              </a:rPr>
              <a:t>pass/fail</a:t>
            </a:r>
            <a:r>
              <a:rPr lang="en" sz="1600" dirty="0" smtClean="0">
                <a:solidFill>
                  <a:srgbClr val="434343"/>
                </a:solidFill>
                <a:latin typeface="Helvetica Neue"/>
                <a:ea typeface="Helvetica Neue"/>
                <a:cs typeface="Helvetica Neue"/>
                <a:sym typeface="Helvetica Neue"/>
              </a:rPr>
              <a:t>)</a:t>
            </a:r>
            <a:endParaRPr sz="1600" dirty="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dirty="0">
                <a:solidFill>
                  <a:srgbClr val="434343"/>
                </a:solidFill>
                <a:latin typeface="Helvetica Neue"/>
                <a:ea typeface="Helvetica Neue"/>
                <a:cs typeface="Helvetica Neue"/>
                <a:sym typeface="Helvetica Neue"/>
              </a:rPr>
              <a:t>80% from take-home assignment</a:t>
            </a:r>
            <a:endParaRPr sz="1600" dirty="0">
              <a:solidFill>
                <a:srgbClr val="434343"/>
              </a:solidFill>
              <a:latin typeface="Helvetica Neue"/>
              <a:ea typeface="Helvetica Neue"/>
              <a:cs typeface="Helvetica Neue"/>
              <a:sym typeface="Helvetica Neue"/>
            </a:endParaRPr>
          </a:p>
          <a:p>
            <a:pPr marL="0" lvl="0" indent="457200" algn="l" rtl="0">
              <a:spcBef>
                <a:spcPts val="0"/>
              </a:spcBef>
              <a:spcAft>
                <a:spcPts val="0"/>
              </a:spcAft>
              <a:buNone/>
            </a:pP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Final assignment</a:t>
            </a:r>
            <a:endParaRPr sz="1600" dirty="0">
              <a:solidFill>
                <a:srgbClr val="434343"/>
              </a:solidFill>
              <a:latin typeface="Helvetica Neue"/>
              <a:ea typeface="Helvetica Neue"/>
              <a:cs typeface="Helvetica Neue"/>
              <a:sym typeface="Helvetica Neue"/>
            </a:endParaRPr>
          </a:p>
          <a:p>
            <a:pPr marL="0" lvl="0" indent="0" algn="l" rtl="0">
              <a:spcBef>
                <a:spcPts val="0"/>
              </a:spcBef>
              <a:spcAft>
                <a:spcPts val="0"/>
              </a:spcAft>
              <a:buNone/>
            </a:pPr>
            <a:endParaRPr sz="1600" dirty="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dirty="0">
                <a:solidFill>
                  <a:srgbClr val="434343"/>
                </a:solidFill>
                <a:latin typeface="Helvetica Neue"/>
                <a:ea typeface="Helvetica Neue"/>
                <a:cs typeface="Helvetica Neue"/>
                <a:sym typeface="Helvetica Neue"/>
              </a:rPr>
              <a:t>Practical exercise</a:t>
            </a:r>
            <a:endParaRPr sz="1600" dirty="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dirty="0">
                <a:solidFill>
                  <a:srgbClr val="434343"/>
                </a:solidFill>
                <a:latin typeface="Helvetica Neue"/>
                <a:ea typeface="Helvetica Neue"/>
                <a:cs typeface="Helvetica Neue"/>
                <a:sym typeface="Helvetica Neue"/>
              </a:rPr>
              <a:t>Given out </a:t>
            </a:r>
            <a:r>
              <a:rPr lang="en-GB" sz="1600" dirty="0" smtClean="0">
                <a:solidFill>
                  <a:srgbClr val="434343"/>
                </a:solidFill>
                <a:latin typeface="Helvetica Neue"/>
                <a:ea typeface="Helvetica Neue"/>
                <a:cs typeface="Helvetica Neue"/>
                <a:sym typeface="Helvetica Neue"/>
              </a:rPr>
              <a:t>after the lecture on 25 November</a:t>
            </a:r>
            <a:endParaRPr sz="1600" dirty="0" smtClean="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dirty="0">
                <a:solidFill>
                  <a:srgbClr val="434343"/>
                </a:solidFill>
                <a:latin typeface="Helvetica Neue"/>
                <a:ea typeface="Helvetica Neue"/>
                <a:cs typeface="Helvetica Neue"/>
                <a:sym typeface="Helvetica Neue"/>
              </a:rPr>
              <a:t>Submit a report</a:t>
            </a:r>
            <a:endParaRPr sz="1600" dirty="0">
              <a:solidFill>
                <a:srgbClr val="434343"/>
              </a:solidFill>
              <a:latin typeface="Helvetica Neue"/>
              <a:ea typeface="Helvetica Neue"/>
              <a:cs typeface="Helvetica Neue"/>
              <a:sym typeface="Helvetica Neue"/>
            </a:endParaRPr>
          </a:p>
          <a:p>
            <a:pPr marL="457200" lvl="0" indent="-330200" algn="l" rtl="0">
              <a:spcBef>
                <a:spcPts val="0"/>
              </a:spcBef>
              <a:spcAft>
                <a:spcPts val="0"/>
              </a:spcAft>
              <a:buClr>
                <a:srgbClr val="434343"/>
              </a:buClr>
              <a:buSzPts val="1600"/>
              <a:buFont typeface="Helvetica Neue"/>
              <a:buChar char="●"/>
            </a:pPr>
            <a:r>
              <a:rPr lang="en" sz="1600" dirty="0">
                <a:solidFill>
                  <a:srgbClr val="434343"/>
                </a:solidFill>
                <a:latin typeface="Helvetica Neue"/>
                <a:ea typeface="Helvetica Neue"/>
                <a:cs typeface="Helvetica Neue"/>
                <a:sym typeface="Helvetica Neue"/>
              </a:rPr>
              <a:t>The report will be marked by two assessors</a:t>
            </a:r>
            <a:endParaRPr sz="1600" dirty="0">
              <a:solidFill>
                <a:srgbClr val="434343"/>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75"/>
        <p:cNvGrpSpPr/>
        <p:nvPr/>
      </p:nvGrpSpPr>
      <p:grpSpPr>
        <a:xfrm>
          <a:off x="0" y="0"/>
          <a:ext cx="0" cy="0"/>
          <a:chOff x="0" y="0"/>
          <a:chExt cx="0" cy="0"/>
        </a:xfrm>
      </p:grpSpPr>
      <p:pic>
        <p:nvPicPr>
          <p:cNvPr id="76" name="Google Shape;76;p7"/>
          <p:cNvPicPr preferRelativeResize="0"/>
          <p:nvPr/>
        </p:nvPicPr>
        <p:blipFill rotWithShape="1">
          <a:blip r:embed="rId3">
            <a:alphaModFix/>
          </a:blip>
          <a:srcRect l="1112" t="14979" r="35327" b="5762"/>
          <a:stretch/>
        </p:blipFill>
        <p:spPr>
          <a:xfrm>
            <a:off x="1373888" y="188775"/>
            <a:ext cx="6396224" cy="4486876"/>
          </a:xfrm>
          <a:prstGeom prst="rect">
            <a:avLst/>
          </a:prstGeom>
          <a:noFill/>
          <a:ln>
            <a:noFill/>
          </a:ln>
        </p:spPr>
      </p:pic>
      <p:sp>
        <p:nvSpPr>
          <p:cNvPr id="77" name="Google Shape;77;p7"/>
          <p:cNvSpPr txBox="1"/>
          <p:nvPr/>
        </p:nvSpPr>
        <p:spPr>
          <a:xfrm>
            <a:off x="1357600" y="4730375"/>
            <a:ext cx="52671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9999"/>
                </a:solidFill>
              </a:rPr>
              <a:t>https://www.glassdoor.com/List/Best-Jobs-in-America-LST_KQ0,20.htm</a:t>
            </a:r>
            <a:endParaRPr sz="1000">
              <a:solidFill>
                <a:srgbClr val="999999"/>
              </a:solidFill>
            </a:endParaRPr>
          </a:p>
          <a:p>
            <a:pPr marL="0" lvl="0" indent="0" algn="l" rtl="0">
              <a:spcBef>
                <a:spcPts val="0"/>
              </a:spcBef>
              <a:spcAft>
                <a:spcPts val="0"/>
              </a:spcAft>
              <a:buNone/>
            </a:pPr>
            <a:endParaRPr sz="1000">
              <a:solidFill>
                <a:srgbClr val="999999"/>
              </a:solidFill>
            </a:endParaRPr>
          </a:p>
          <a:p>
            <a:pPr marL="0" lvl="0" indent="0" algn="l" rtl="0">
              <a:spcBef>
                <a:spcPts val="0"/>
              </a:spcBef>
              <a:spcAft>
                <a:spcPts val="0"/>
              </a:spcAft>
              <a:buNone/>
            </a:pPr>
            <a:endParaRPr sz="1000">
              <a:solidFill>
                <a:srgbClr val="999999"/>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84"/>
        <p:cNvGrpSpPr/>
        <p:nvPr/>
      </p:nvGrpSpPr>
      <p:grpSpPr>
        <a:xfrm>
          <a:off x="0" y="0"/>
          <a:ext cx="0" cy="0"/>
          <a:chOff x="0" y="0"/>
          <a:chExt cx="0" cy="0"/>
        </a:xfrm>
      </p:grpSpPr>
      <p:sp>
        <p:nvSpPr>
          <p:cNvPr id="285" name="Google Shape;285;p36"/>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Course Syllabus</a:t>
            </a:r>
            <a:endParaRPr sz="500">
              <a:solidFill>
                <a:srgbClr val="2664A4"/>
              </a:solidFill>
              <a:latin typeface="Montserrat"/>
              <a:ea typeface="Montserrat"/>
              <a:cs typeface="Montserrat"/>
              <a:sym typeface="Montserrat"/>
            </a:endParaRPr>
          </a:p>
        </p:txBody>
      </p:sp>
      <p:graphicFrame>
        <p:nvGraphicFramePr>
          <p:cNvPr id="286" name="Google Shape;286;p36"/>
          <p:cNvGraphicFramePr/>
          <p:nvPr/>
        </p:nvGraphicFramePr>
        <p:xfrm>
          <a:off x="952500" y="1355174"/>
          <a:ext cx="7239000" cy="2635200"/>
        </p:xfrm>
        <a:graphic>
          <a:graphicData uri="http://schemas.openxmlformats.org/drawingml/2006/table">
            <a:tbl>
              <a:tblPr>
                <a:noFill/>
                <a:tableStyleId>{3F8709A2-A4CA-44D0-8E3B-9E08F60B4C19}</a:tableStyleId>
              </a:tblPr>
              <a:tblGrid>
                <a:gridCol w="4631775"/>
                <a:gridCol w="2607225"/>
              </a:tblGrid>
              <a:tr h="329400">
                <a:tc>
                  <a:txBody>
                    <a:bodyPr/>
                    <a:lstStyle/>
                    <a:p>
                      <a:pPr marL="0" lvl="0" indent="0" algn="l" rtl="0">
                        <a:spcBef>
                          <a:spcPts val="0"/>
                        </a:spcBef>
                        <a:spcAft>
                          <a:spcPts val="0"/>
                        </a:spcAft>
                        <a:buNone/>
                      </a:pPr>
                      <a:r>
                        <a:rPr lang="en" dirty="0">
                          <a:solidFill>
                            <a:srgbClr val="434343"/>
                          </a:solidFill>
                        </a:rPr>
                        <a:t>1. Introduction</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tcPr>
                </a:tc>
                <a:tc>
                  <a:txBody>
                    <a:bodyPr/>
                    <a:lstStyle/>
                    <a:p>
                      <a:pPr marL="0" lvl="0" indent="0" algn="l" rtl="0">
                        <a:spcBef>
                          <a:spcPts val="0"/>
                        </a:spcBef>
                        <a:spcAft>
                          <a:spcPts val="0"/>
                        </a:spcAft>
                        <a:buNone/>
                      </a:pPr>
                      <a:r>
                        <a:rPr lang="en" dirty="0">
                          <a:solidFill>
                            <a:srgbClr val="434343"/>
                          </a:solidFill>
                        </a:rPr>
                        <a:t>Friday, </a:t>
                      </a:r>
                      <a:r>
                        <a:rPr lang="en-GB" dirty="0" smtClean="0">
                          <a:solidFill>
                            <a:srgbClr val="434343"/>
                          </a:solidFill>
                        </a:rPr>
                        <a:t>8</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tcPr>
                </a:tc>
              </a:tr>
              <a:tr h="329400">
                <a:tc>
                  <a:txBody>
                    <a:bodyPr/>
                    <a:lstStyle/>
                    <a:p>
                      <a:pPr marL="0" lvl="0" indent="0" algn="l" rtl="0">
                        <a:spcBef>
                          <a:spcPts val="0"/>
                        </a:spcBef>
                        <a:spcAft>
                          <a:spcPts val="0"/>
                        </a:spcAft>
                        <a:buNone/>
                      </a:pPr>
                      <a:r>
                        <a:rPr lang="en">
                          <a:solidFill>
                            <a:srgbClr val="434343"/>
                          </a:solidFill>
                        </a:rPr>
                        <a:t>2. Linear Regression</a:t>
                      </a:r>
                      <a:endParaRPr>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 dirty="0">
                          <a:solidFill>
                            <a:srgbClr val="434343"/>
                          </a:solidFill>
                        </a:rPr>
                        <a:t>Monday, </a:t>
                      </a:r>
                      <a:r>
                        <a:rPr lang="en-GB" dirty="0" smtClean="0">
                          <a:solidFill>
                            <a:srgbClr val="434343"/>
                          </a:solidFill>
                        </a:rPr>
                        <a:t>11</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 dirty="0">
                          <a:solidFill>
                            <a:srgbClr val="434343"/>
                          </a:solidFill>
                        </a:rPr>
                        <a:t>3. </a:t>
                      </a:r>
                      <a:r>
                        <a:rPr lang="en" b="1" dirty="0" smtClean="0">
                          <a:solidFill>
                            <a:srgbClr val="0B5394"/>
                          </a:solidFill>
                        </a:rPr>
                        <a:t>Practical</a:t>
                      </a:r>
                      <a:r>
                        <a:rPr lang="en-GB" b="1" dirty="0" smtClean="0">
                          <a:solidFill>
                            <a:srgbClr val="0B5394"/>
                          </a:solidFill>
                        </a:rPr>
                        <a:t>1</a:t>
                      </a:r>
                      <a:r>
                        <a:rPr lang="en" b="1" dirty="0" smtClean="0">
                          <a:solidFill>
                            <a:srgbClr val="0B5394"/>
                          </a:solidFill>
                        </a:rPr>
                        <a:t>:</a:t>
                      </a:r>
                      <a:r>
                        <a:rPr lang="en" dirty="0" smtClean="0">
                          <a:solidFill>
                            <a:srgbClr val="0B5394"/>
                          </a:solidFill>
                        </a:rPr>
                        <a:t> </a:t>
                      </a:r>
                      <a:r>
                        <a:rPr lang="en" dirty="0">
                          <a:solidFill>
                            <a:srgbClr val="434343"/>
                          </a:solidFill>
                        </a:rPr>
                        <a:t>Linear Regression</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Tuesday</a:t>
                      </a:r>
                      <a:r>
                        <a:rPr lang="en" dirty="0" smtClean="0">
                          <a:solidFill>
                            <a:srgbClr val="434343"/>
                          </a:solidFill>
                        </a:rPr>
                        <a:t>, </a:t>
                      </a:r>
                      <a:r>
                        <a:rPr lang="en-GB" dirty="0" smtClean="0">
                          <a:solidFill>
                            <a:srgbClr val="434343"/>
                          </a:solidFill>
                        </a:rPr>
                        <a:t>12</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 dirty="0">
                          <a:solidFill>
                            <a:srgbClr val="434343"/>
                          </a:solidFill>
                        </a:rPr>
                        <a:t>4. Classification</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Wednesday</a:t>
                      </a:r>
                      <a:r>
                        <a:rPr lang="en" dirty="0" smtClean="0">
                          <a:solidFill>
                            <a:srgbClr val="434343"/>
                          </a:solidFill>
                        </a:rPr>
                        <a:t>, </a:t>
                      </a:r>
                      <a:r>
                        <a:rPr lang="en-GB" dirty="0" smtClean="0">
                          <a:solidFill>
                            <a:srgbClr val="434343"/>
                          </a:solidFill>
                        </a:rPr>
                        <a:t>13</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 dirty="0">
                          <a:solidFill>
                            <a:srgbClr val="434343"/>
                          </a:solidFill>
                        </a:rPr>
                        <a:t>5. </a:t>
                      </a:r>
                      <a:r>
                        <a:rPr lang="en" b="1" dirty="0" smtClean="0">
                          <a:solidFill>
                            <a:srgbClr val="0B5394"/>
                          </a:solidFill>
                        </a:rPr>
                        <a:t>Practical</a:t>
                      </a:r>
                      <a:r>
                        <a:rPr lang="en-GB" b="1" dirty="0" smtClean="0">
                          <a:solidFill>
                            <a:srgbClr val="0B5394"/>
                          </a:solidFill>
                        </a:rPr>
                        <a:t>2</a:t>
                      </a:r>
                      <a:r>
                        <a:rPr lang="en" b="1" dirty="0" smtClean="0">
                          <a:solidFill>
                            <a:srgbClr val="0B5394"/>
                          </a:solidFill>
                        </a:rPr>
                        <a:t>:</a:t>
                      </a:r>
                      <a:r>
                        <a:rPr lang="en" dirty="0" smtClean="0">
                          <a:solidFill>
                            <a:srgbClr val="434343"/>
                          </a:solidFill>
                        </a:rPr>
                        <a:t> </a:t>
                      </a:r>
                      <a:r>
                        <a:rPr lang="en" dirty="0">
                          <a:solidFill>
                            <a:srgbClr val="434343"/>
                          </a:solidFill>
                        </a:rPr>
                        <a:t>Classification</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Thursday</a:t>
                      </a:r>
                      <a:r>
                        <a:rPr lang="en" dirty="0" smtClean="0">
                          <a:solidFill>
                            <a:srgbClr val="434343"/>
                          </a:solidFill>
                        </a:rPr>
                        <a:t>, 1</a:t>
                      </a:r>
                      <a:r>
                        <a:rPr lang="en-GB" dirty="0" smtClean="0">
                          <a:solidFill>
                            <a:srgbClr val="434343"/>
                          </a:solidFill>
                        </a:rPr>
                        <a:t>4</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 dirty="0">
                          <a:solidFill>
                            <a:srgbClr val="434343"/>
                          </a:solidFill>
                        </a:rPr>
                        <a:t>6. </a:t>
                      </a:r>
                      <a:r>
                        <a:rPr lang="en-GB" dirty="0" smtClean="0">
                          <a:solidFill>
                            <a:srgbClr val="434343"/>
                          </a:solidFill>
                        </a:rPr>
                        <a:t>Ensemble-based</a:t>
                      </a:r>
                      <a:r>
                        <a:rPr lang="en-GB" baseline="0" dirty="0" smtClean="0">
                          <a:solidFill>
                            <a:srgbClr val="434343"/>
                          </a:solidFill>
                        </a:rPr>
                        <a:t> models</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Monday</a:t>
                      </a:r>
                      <a:r>
                        <a:rPr lang="en" dirty="0" smtClean="0">
                          <a:solidFill>
                            <a:srgbClr val="434343"/>
                          </a:solidFill>
                        </a:rPr>
                        <a:t>, </a:t>
                      </a:r>
                      <a:r>
                        <a:rPr lang="en-GB" dirty="0" smtClean="0">
                          <a:solidFill>
                            <a:srgbClr val="434343"/>
                          </a:solidFill>
                        </a:rPr>
                        <a:t>18</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 dirty="0">
                          <a:solidFill>
                            <a:srgbClr val="434343"/>
                          </a:solidFill>
                        </a:rPr>
                        <a:t>7. </a:t>
                      </a:r>
                      <a:r>
                        <a:rPr lang="en" b="1" dirty="0" smtClean="0">
                          <a:solidFill>
                            <a:srgbClr val="0B5394"/>
                          </a:solidFill>
                        </a:rPr>
                        <a:t>Practical</a:t>
                      </a:r>
                      <a:r>
                        <a:rPr lang="en-GB" b="1" dirty="0" smtClean="0">
                          <a:solidFill>
                            <a:srgbClr val="0B5394"/>
                          </a:solidFill>
                        </a:rPr>
                        <a:t>3</a:t>
                      </a:r>
                      <a:r>
                        <a:rPr lang="en" b="1" dirty="0" smtClean="0">
                          <a:solidFill>
                            <a:srgbClr val="0B5394"/>
                          </a:solidFill>
                        </a:rPr>
                        <a:t>:</a:t>
                      </a:r>
                      <a:r>
                        <a:rPr lang="en" dirty="0" smtClean="0">
                          <a:solidFill>
                            <a:srgbClr val="434343"/>
                          </a:solidFill>
                        </a:rPr>
                        <a:t> </a:t>
                      </a:r>
                      <a:r>
                        <a:rPr lang="en-GB" dirty="0" smtClean="0">
                          <a:solidFill>
                            <a:srgbClr val="434343"/>
                          </a:solidFill>
                        </a:rPr>
                        <a:t>Ensemble models</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Tuesday</a:t>
                      </a:r>
                      <a:r>
                        <a:rPr lang="en" dirty="0" smtClean="0">
                          <a:solidFill>
                            <a:srgbClr val="434343"/>
                          </a:solidFill>
                        </a:rPr>
                        <a:t>, 1</a:t>
                      </a:r>
                      <a:r>
                        <a:rPr lang="en-GB" dirty="0" smtClean="0">
                          <a:solidFill>
                            <a:srgbClr val="434343"/>
                          </a:solidFill>
                        </a:rPr>
                        <a:t>9</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 dirty="0">
                          <a:solidFill>
                            <a:srgbClr val="434343"/>
                          </a:solidFill>
                        </a:rPr>
                        <a:t>8. </a:t>
                      </a:r>
                      <a:r>
                        <a:rPr lang="en" dirty="0" smtClean="0">
                          <a:solidFill>
                            <a:srgbClr val="434343"/>
                          </a:solidFill>
                        </a:rPr>
                        <a:t>Visualization, part I</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Wednesday</a:t>
                      </a:r>
                      <a:r>
                        <a:rPr lang="en" dirty="0" smtClean="0">
                          <a:solidFill>
                            <a:srgbClr val="434343"/>
                          </a:solidFill>
                        </a:rPr>
                        <a:t>, </a:t>
                      </a:r>
                      <a:r>
                        <a:rPr lang="en-GB" dirty="0" smtClean="0">
                          <a:solidFill>
                            <a:srgbClr val="434343"/>
                          </a:solidFill>
                        </a:rPr>
                        <a:t>20</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bl>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84"/>
        <p:cNvGrpSpPr/>
        <p:nvPr/>
      </p:nvGrpSpPr>
      <p:grpSpPr>
        <a:xfrm>
          <a:off x="0" y="0"/>
          <a:ext cx="0" cy="0"/>
          <a:chOff x="0" y="0"/>
          <a:chExt cx="0" cy="0"/>
        </a:xfrm>
      </p:grpSpPr>
      <p:sp>
        <p:nvSpPr>
          <p:cNvPr id="285" name="Google Shape;285;p36"/>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Course Syllabus</a:t>
            </a:r>
            <a:endParaRPr sz="500">
              <a:solidFill>
                <a:srgbClr val="2664A4"/>
              </a:solidFill>
              <a:latin typeface="Montserrat"/>
              <a:ea typeface="Montserrat"/>
              <a:cs typeface="Montserrat"/>
              <a:sym typeface="Montserrat"/>
            </a:endParaRPr>
          </a:p>
        </p:txBody>
      </p:sp>
      <p:graphicFrame>
        <p:nvGraphicFramePr>
          <p:cNvPr id="286" name="Google Shape;286;p36"/>
          <p:cNvGraphicFramePr/>
          <p:nvPr/>
        </p:nvGraphicFramePr>
        <p:xfrm>
          <a:off x="952500" y="1355174"/>
          <a:ext cx="7239000" cy="2635200"/>
        </p:xfrm>
        <a:graphic>
          <a:graphicData uri="http://schemas.openxmlformats.org/drawingml/2006/table">
            <a:tbl>
              <a:tblPr>
                <a:noFill/>
                <a:tableStyleId>{3F8709A2-A4CA-44D0-8E3B-9E08F60B4C19}</a:tableStyleId>
              </a:tblPr>
              <a:tblGrid>
                <a:gridCol w="4631775"/>
                <a:gridCol w="2607225"/>
              </a:tblGrid>
              <a:tr h="3294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smtClean="0">
                          <a:solidFill>
                            <a:srgbClr val="434343"/>
                          </a:solidFill>
                        </a:rPr>
                        <a:t>9</a:t>
                      </a:r>
                      <a:r>
                        <a:rPr lang="en" dirty="0" smtClean="0">
                          <a:solidFill>
                            <a:srgbClr val="434343"/>
                          </a:solidFill>
                        </a:rPr>
                        <a:t>. </a:t>
                      </a:r>
                      <a:r>
                        <a:rPr lang="de-DE" dirty="0" err="1" smtClean="0">
                          <a:solidFill>
                            <a:srgbClr val="434343"/>
                          </a:solidFill>
                        </a:rPr>
                        <a:t>Visualization</a:t>
                      </a:r>
                      <a:r>
                        <a:rPr lang="de-DE" dirty="0" smtClean="0">
                          <a:solidFill>
                            <a:srgbClr val="434343"/>
                          </a:solidFill>
                        </a:rPr>
                        <a:t>, </a:t>
                      </a:r>
                      <a:r>
                        <a:rPr lang="de-DE" dirty="0" err="1" smtClean="0">
                          <a:solidFill>
                            <a:srgbClr val="434343"/>
                          </a:solidFill>
                        </a:rPr>
                        <a:t>part</a:t>
                      </a:r>
                      <a:r>
                        <a:rPr lang="de-DE" dirty="0" smtClean="0">
                          <a:solidFill>
                            <a:srgbClr val="434343"/>
                          </a:solidFill>
                        </a:rPr>
                        <a:t> I</a:t>
                      </a:r>
                      <a:r>
                        <a:rPr lang="de-DE" dirty="0">
                          <a:solidFill>
                            <a:srgbClr val="434343"/>
                          </a:solidFill>
                        </a:rPr>
                        <a:t>I</a:t>
                      </a:r>
                      <a:endParaRPr lang="de-DE" dirty="0" smtClean="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tcPr>
                </a:tc>
                <a:tc>
                  <a:txBody>
                    <a:bodyPr/>
                    <a:lstStyle/>
                    <a:p>
                      <a:pPr marL="0" lvl="0" indent="0" algn="l" rtl="0">
                        <a:spcBef>
                          <a:spcPts val="0"/>
                        </a:spcBef>
                        <a:spcAft>
                          <a:spcPts val="0"/>
                        </a:spcAft>
                        <a:buNone/>
                      </a:pPr>
                      <a:r>
                        <a:rPr lang="en" dirty="0">
                          <a:solidFill>
                            <a:srgbClr val="434343"/>
                          </a:solidFill>
                        </a:rPr>
                        <a:t>Friday, </a:t>
                      </a:r>
                      <a:r>
                        <a:rPr lang="en-GB" dirty="0" smtClean="0">
                          <a:solidFill>
                            <a:srgbClr val="434343"/>
                          </a:solidFill>
                        </a:rPr>
                        <a:t>22</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tcPr>
                </a:tc>
              </a:tr>
              <a:tr h="329400">
                <a:tc>
                  <a:txBody>
                    <a:bodyPr/>
                    <a:lstStyle/>
                    <a:p>
                      <a:pPr marL="0" lvl="0" indent="0" algn="l" rtl="0">
                        <a:spcBef>
                          <a:spcPts val="0"/>
                        </a:spcBef>
                        <a:spcAft>
                          <a:spcPts val="0"/>
                        </a:spcAft>
                        <a:buNone/>
                      </a:pPr>
                      <a:r>
                        <a:rPr lang="en-GB" dirty="0" smtClean="0">
                          <a:solidFill>
                            <a:srgbClr val="434343"/>
                          </a:solidFill>
                        </a:rPr>
                        <a:t>10</a:t>
                      </a:r>
                      <a:r>
                        <a:rPr lang="en" dirty="0" smtClean="0">
                          <a:solidFill>
                            <a:srgbClr val="434343"/>
                          </a:solidFill>
                        </a:rPr>
                        <a:t>. </a:t>
                      </a:r>
                      <a:r>
                        <a:rPr lang="en-GB" dirty="0" smtClean="0">
                          <a:solidFill>
                            <a:srgbClr val="434343"/>
                          </a:solidFill>
                        </a:rPr>
                        <a:t>Deep Learning basics</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 dirty="0">
                          <a:solidFill>
                            <a:srgbClr val="434343"/>
                          </a:solidFill>
                        </a:rPr>
                        <a:t>Monday, </a:t>
                      </a:r>
                      <a:r>
                        <a:rPr lang="en-GB" dirty="0" smtClean="0">
                          <a:solidFill>
                            <a:srgbClr val="434343"/>
                          </a:solidFill>
                        </a:rPr>
                        <a:t>25</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GB" dirty="0" smtClean="0">
                          <a:solidFill>
                            <a:srgbClr val="434343"/>
                          </a:solidFill>
                        </a:rPr>
                        <a:t>11</a:t>
                      </a:r>
                      <a:r>
                        <a:rPr lang="en" dirty="0" smtClean="0">
                          <a:solidFill>
                            <a:srgbClr val="434343"/>
                          </a:solidFill>
                        </a:rPr>
                        <a:t>. </a:t>
                      </a:r>
                      <a:r>
                        <a:rPr lang="en" b="1" dirty="0" smtClean="0">
                          <a:solidFill>
                            <a:srgbClr val="0B5394"/>
                          </a:solidFill>
                        </a:rPr>
                        <a:t>Practical</a:t>
                      </a:r>
                      <a:r>
                        <a:rPr lang="en-GB" b="1" dirty="0" smtClean="0">
                          <a:solidFill>
                            <a:srgbClr val="0B5394"/>
                          </a:solidFill>
                        </a:rPr>
                        <a:t>4:</a:t>
                      </a:r>
                      <a:r>
                        <a:rPr lang="en-GB" b="1" baseline="0" dirty="0" smtClean="0">
                          <a:solidFill>
                            <a:srgbClr val="0B5394"/>
                          </a:solidFill>
                        </a:rPr>
                        <a:t> </a:t>
                      </a:r>
                      <a:r>
                        <a:rPr lang="en-GB" dirty="0" smtClean="0">
                          <a:solidFill>
                            <a:srgbClr val="434343"/>
                          </a:solidFill>
                        </a:rPr>
                        <a:t>Visualization</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Tuesday</a:t>
                      </a:r>
                      <a:r>
                        <a:rPr lang="en" dirty="0" smtClean="0">
                          <a:solidFill>
                            <a:srgbClr val="434343"/>
                          </a:solidFill>
                        </a:rPr>
                        <a:t>, </a:t>
                      </a:r>
                      <a:r>
                        <a:rPr lang="en-GB" dirty="0" smtClean="0">
                          <a:solidFill>
                            <a:srgbClr val="434343"/>
                          </a:solidFill>
                        </a:rPr>
                        <a:t>26</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GB" dirty="0" smtClean="0">
                          <a:solidFill>
                            <a:srgbClr val="434343"/>
                          </a:solidFill>
                        </a:rPr>
                        <a:t>12</a:t>
                      </a:r>
                      <a:r>
                        <a:rPr lang="en" dirty="0" smtClean="0">
                          <a:solidFill>
                            <a:srgbClr val="434343"/>
                          </a:solidFill>
                        </a:rPr>
                        <a:t>. </a:t>
                      </a:r>
                      <a:r>
                        <a:rPr lang="en-GB" dirty="0" smtClean="0">
                          <a:solidFill>
                            <a:srgbClr val="434343"/>
                          </a:solidFill>
                        </a:rPr>
                        <a:t>Deep Learning with</a:t>
                      </a:r>
                      <a:r>
                        <a:rPr lang="en-GB" baseline="0" dirty="0" smtClean="0">
                          <a:solidFill>
                            <a:srgbClr val="434343"/>
                          </a:solidFill>
                        </a:rPr>
                        <a:t> </a:t>
                      </a:r>
                      <a:r>
                        <a:rPr lang="en-GB" baseline="0" dirty="0" err="1" smtClean="0">
                          <a:solidFill>
                            <a:srgbClr val="434343"/>
                          </a:solidFill>
                        </a:rPr>
                        <a:t>TensorFlow</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Wednesday</a:t>
                      </a:r>
                      <a:r>
                        <a:rPr lang="en" dirty="0" smtClean="0">
                          <a:solidFill>
                            <a:srgbClr val="434343"/>
                          </a:solidFill>
                        </a:rPr>
                        <a:t>, </a:t>
                      </a:r>
                      <a:r>
                        <a:rPr lang="en-GB" dirty="0" smtClean="0">
                          <a:solidFill>
                            <a:srgbClr val="434343"/>
                          </a:solidFill>
                        </a:rPr>
                        <a:t>27</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GB" dirty="0" smtClean="0">
                          <a:solidFill>
                            <a:srgbClr val="434343"/>
                          </a:solidFill>
                        </a:rPr>
                        <a:t>13</a:t>
                      </a:r>
                      <a:r>
                        <a:rPr lang="en" dirty="0" smtClean="0">
                          <a:solidFill>
                            <a:srgbClr val="434343"/>
                          </a:solidFill>
                        </a:rPr>
                        <a:t>. </a:t>
                      </a:r>
                      <a:r>
                        <a:rPr lang="en" b="1" dirty="0" smtClean="0">
                          <a:solidFill>
                            <a:srgbClr val="0B5394"/>
                          </a:solidFill>
                        </a:rPr>
                        <a:t>Practical</a:t>
                      </a:r>
                      <a:r>
                        <a:rPr lang="en-GB" b="1" dirty="0" smtClean="0">
                          <a:solidFill>
                            <a:srgbClr val="0B5394"/>
                          </a:solidFill>
                        </a:rPr>
                        <a:t>5</a:t>
                      </a:r>
                      <a:r>
                        <a:rPr lang="en" b="1" dirty="0" smtClean="0">
                          <a:solidFill>
                            <a:srgbClr val="0B5394"/>
                          </a:solidFill>
                        </a:rPr>
                        <a:t>:</a:t>
                      </a:r>
                      <a:r>
                        <a:rPr lang="en" dirty="0" smtClean="0">
                          <a:solidFill>
                            <a:srgbClr val="434343"/>
                          </a:solidFill>
                        </a:rPr>
                        <a:t> </a:t>
                      </a:r>
                      <a:r>
                        <a:rPr lang="en-GB" dirty="0" smtClean="0">
                          <a:solidFill>
                            <a:srgbClr val="434343"/>
                          </a:solidFill>
                        </a:rPr>
                        <a:t>Deep Learning I</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Thursday</a:t>
                      </a:r>
                      <a:r>
                        <a:rPr lang="en" dirty="0" smtClean="0">
                          <a:solidFill>
                            <a:srgbClr val="434343"/>
                          </a:solidFill>
                        </a:rPr>
                        <a:t>, </a:t>
                      </a:r>
                      <a:r>
                        <a:rPr lang="en-GB" dirty="0" smtClean="0">
                          <a:solidFill>
                            <a:srgbClr val="434343"/>
                          </a:solidFill>
                        </a:rPr>
                        <a:t>28 </a:t>
                      </a:r>
                      <a:r>
                        <a:rPr lang="en" dirty="0" smtClean="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GB" dirty="0" smtClean="0">
                          <a:solidFill>
                            <a:srgbClr val="434343"/>
                          </a:solidFill>
                        </a:rPr>
                        <a:t>14</a:t>
                      </a:r>
                      <a:r>
                        <a:rPr lang="en" dirty="0" smtClean="0">
                          <a:solidFill>
                            <a:srgbClr val="434343"/>
                          </a:solidFill>
                        </a:rPr>
                        <a:t>. </a:t>
                      </a:r>
                      <a:r>
                        <a:rPr lang="en-GB" dirty="0" smtClean="0">
                          <a:solidFill>
                            <a:srgbClr val="434343"/>
                          </a:solidFill>
                        </a:rPr>
                        <a:t>Deep Learning</a:t>
                      </a:r>
                      <a:r>
                        <a:rPr lang="en-GB" baseline="0" dirty="0" smtClean="0">
                          <a:solidFill>
                            <a:srgbClr val="434343"/>
                          </a:solidFill>
                        </a:rPr>
                        <a:t> architectures</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Wednesday</a:t>
                      </a:r>
                      <a:r>
                        <a:rPr lang="en" dirty="0" smtClean="0">
                          <a:solidFill>
                            <a:srgbClr val="434343"/>
                          </a:solidFill>
                        </a:rPr>
                        <a:t>, </a:t>
                      </a:r>
                      <a:r>
                        <a:rPr lang="en-GB" dirty="0" smtClean="0">
                          <a:solidFill>
                            <a:srgbClr val="434343"/>
                          </a:solidFill>
                        </a:rPr>
                        <a:t>29</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smtClean="0">
                          <a:solidFill>
                            <a:srgbClr val="434343"/>
                          </a:solidFill>
                        </a:rPr>
                        <a:t>15</a:t>
                      </a:r>
                      <a:r>
                        <a:rPr lang="en" dirty="0" smtClean="0">
                          <a:solidFill>
                            <a:srgbClr val="434343"/>
                          </a:solidFill>
                        </a:rPr>
                        <a:t>. </a:t>
                      </a:r>
                      <a:r>
                        <a:rPr lang="en" b="1" dirty="0" smtClean="0">
                          <a:solidFill>
                            <a:srgbClr val="0B5394"/>
                          </a:solidFill>
                        </a:rPr>
                        <a:t>Practical</a:t>
                      </a:r>
                      <a:r>
                        <a:rPr lang="en-GB" b="1" dirty="0" smtClean="0">
                          <a:solidFill>
                            <a:srgbClr val="0B5394"/>
                          </a:solidFill>
                        </a:rPr>
                        <a:t>6</a:t>
                      </a:r>
                      <a:r>
                        <a:rPr lang="en" b="1" dirty="0" smtClean="0">
                          <a:solidFill>
                            <a:srgbClr val="0B5394"/>
                          </a:solidFill>
                        </a:rPr>
                        <a:t>:</a:t>
                      </a:r>
                      <a:r>
                        <a:rPr lang="en" dirty="0" smtClean="0">
                          <a:solidFill>
                            <a:srgbClr val="434343"/>
                          </a:solidFill>
                        </a:rPr>
                        <a:t> </a:t>
                      </a:r>
                      <a:r>
                        <a:rPr lang="de-DE" dirty="0" err="1" smtClean="0">
                          <a:solidFill>
                            <a:srgbClr val="434343"/>
                          </a:solidFill>
                        </a:rPr>
                        <a:t>Deep</a:t>
                      </a:r>
                      <a:r>
                        <a:rPr lang="de-DE" dirty="0" smtClean="0">
                          <a:solidFill>
                            <a:srgbClr val="434343"/>
                          </a:solidFill>
                        </a:rPr>
                        <a:t> </a:t>
                      </a:r>
                      <a:r>
                        <a:rPr lang="de-DE" dirty="0" err="1" smtClean="0">
                          <a:solidFill>
                            <a:srgbClr val="434343"/>
                          </a:solidFill>
                        </a:rPr>
                        <a:t>Learning</a:t>
                      </a:r>
                      <a:r>
                        <a:rPr lang="de-DE" dirty="0" smtClean="0">
                          <a:solidFill>
                            <a:srgbClr val="434343"/>
                          </a:solidFill>
                        </a:rPr>
                        <a:t> I</a:t>
                      </a:r>
                      <a:r>
                        <a:rPr lang="de-DE" dirty="0">
                          <a:solidFill>
                            <a:srgbClr val="434343"/>
                          </a:solidFill>
                        </a:rPr>
                        <a:t>I</a:t>
                      </a:r>
                      <a:endParaRPr lang="de-DE" dirty="0" smtClean="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Thursday</a:t>
                      </a:r>
                      <a:r>
                        <a:rPr lang="en" dirty="0" smtClean="0">
                          <a:solidFill>
                            <a:srgbClr val="434343"/>
                          </a:solidFill>
                        </a:rPr>
                        <a:t>, </a:t>
                      </a:r>
                      <a:r>
                        <a:rPr lang="en-GB" dirty="0" smtClean="0">
                          <a:solidFill>
                            <a:srgbClr val="434343"/>
                          </a:solidFill>
                        </a:rPr>
                        <a:t>30</a:t>
                      </a:r>
                      <a:r>
                        <a:rPr lang="en" dirty="0" smtClean="0">
                          <a:solidFill>
                            <a:srgbClr val="434343"/>
                          </a:solidFill>
                        </a:rPr>
                        <a:t> </a:t>
                      </a:r>
                      <a:r>
                        <a:rPr lang="en" dirty="0">
                          <a:solidFill>
                            <a:srgbClr val="434343"/>
                          </a:solidFill>
                        </a:rPr>
                        <a:t>November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r h="329400">
                <a:tc>
                  <a:txBody>
                    <a:bodyPr/>
                    <a:lstStyle/>
                    <a:p>
                      <a:pPr marL="0" lvl="0" indent="0" algn="l" rtl="0">
                        <a:spcBef>
                          <a:spcPts val="0"/>
                        </a:spcBef>
                        <a:spcAft>
                          <a:spcPts val="0"/>
                        </a:spcAft>
                        <a:buNone/>
                      </a:pPr>
                      <a:r>
                        <a:rPr lang="en-GB" dirty="0" smtClean="0">
                          <a:solidFill>
                            <a:srgbClr val="434343"/>
                          </a:solidFill>
                        </a:rPr>
                        <a:t>16</a:t>
                      </a:r>
                      <a:r>
                        <a:rPr lang="en" dirty="0" smtClean="0">
                          <a:solidFill>
                            <a:srgbClr val="434343"/>
                          </a:solidFill>
                        </a:rPr>
                        <a:t>. </a:t>
                      </a:r>
                      <a:r>
                        <a:rPr lang="en-GB" dirty="0" smtClean="0">
                          <a:solidFill>
                            <a:srgbClr val="434343"/>
                          </a:solidFill>
                        </a:rPr>
                        <a:t>Challenges in Data Science</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GB" dirty="0" smtClean="0">
                          <a:solidFill>
                            <a:srgbClr val="434343"/>
                          </a:solidFill>
                        </a:rPr>
                        <a:t>Monday</a:t>
                      </a:r>
                      <a:r>
                        <a:rPr lang="en" dirty="0" smtClean="0">
                          <a:solidFill>
                            <a:srgbClr val="434343"/>
                          </a:solidFill>
                        </a:rPr>
                        <a:t>, </a:t>
                      </a:r>
                      <a:r>
                        <a:rPr lang="en-GB" dirty="0" smtClean="0">
                          <a:solidFill>
                            <a:srgbClr val="434343"/>
                          </a:solidFill>
                        </a:rPr>
                        <a:t>2</a:t>
                      </a:r>
                      <a:r>
                        <a:rPr lang="en" dirty="0" smtClean="0">
                          <a:solidFill>
                            <a:srgbClr val="434343"/>
                          </a:solidFill>
                        </a:rPr>
                        <a:t> </a:t>
                      </a:r>
                      <a:r>
                        <a:rPr lang="en-GB" dirty="0" smtClean="0">
                          <a:solidFill>
                            <a:srgbClr val="434343"/>
                          </a:solidFill>
                        </a:rPr>
                        <a:t>December</a:t>
                      </a:r>
                      <a:endParaRPr dirty="0">
                        <a:solidFill>
                          <a:srgbClr val="434343"/>
                        </a:solidFill>
                      </a:endParaRPr>
                    </a:p>
                  </a:txBody>
                  <a:tcPr marL="91425" marR="91425" marT="640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bl>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290"/>
        <p:cNvGrpSpPr/>
        <p:nvPr/>
      </p:nvGrpSpPr>
      <p:grpSpPr>
        <a:xfrm>
          <a:off x="0" y="0"/>
          <a:ext cx="0" cy="0"/>
          <a:chOff x="0" y="0"/>
          <a:chExt cx="0" cy="0"/>
        </a:xfrm>
      </p:grpSpPr>
      <p:sp>
        <p:nvSpPr>
          <p:cNvPr id="291" name="Google Shape;291;p37"/>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Lecturers</a:t>
            </a:r>
            <a:endParaRPr sz="500">
              <a:solidFill>
                <a:srgbClr val="2664A4"/>
              </a:solidFill>
              <a:latin typeface="Montserrat"/>
              <a:ea typeface="Montserrat"/>
              <a:cs typeface="Montserrat"/>
              <a:sym typeface="Montserrat"/>
            </a:endParaRPr>
          </a:p>
        </p:txBody>
      </p:sp>
      <p:sp>
        <p:nvSpPr>
          <p:cNvPr id="294" name="Google Shape;294;p37"/>
          <p:cNvSpPr txBox="1"/>
          <p:nvPr/>
        </p:nvSpPr>
        <p:spPr>
          <a:xfrm>
            <a:off x="664782" y="3559450"/>
            <a:ext cx="1976700" cy="253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91969B"/>
              </a:buClr>
              <a:buFont typeface="Roboto"/>
              <a:buNone/>
            </a:pPr>
            <a:r>
              <a:rPr lang="en" sz="1800" b="1" dirty="0">
                <a:solidFill>
                  <a:srgbClr val="2664A4"/>
                </a:solidFill>
                <a:latin typeface="Roboto"/>
                <a:ea typeface="Roboto"/>
                <a:cs typeface="Roboto"/>
                <a:sym typeface="Roboto"/>
              </a:rPr>
              <a:t>Ekaterina Kochmar</a:t>
            </a:r>
            <a:br>
              <a:rPr lang="en" sz="1800" b="1" dirty="0">
                <a:solidFill>
                  <a:srgbClr val="2664A4"/>
                </a:solidFill>
                <a:latin typeface="Roboto"/>
                <a:ea typeface="Roboto"/>
                <a:cs typeface="Roboto"/>
                <a:sym typeface="Roboto"/>
              </a:rPr>
            </a:br>
            <a:r>
              <a:rPr lang="en" sz="1800" dirty="0">
                <a:solidFill>
                  <a:srgbClr val="2664A4"/>
                </a:solidFill>
                <a:latin typeface="Roboto"/>
                <a:ea typeface="Roboto"/>
                <a:cs typeface="Roboto"/>
                <a:sym typeface="Roboto"/>
              </a:rPr>
              <a:t>ek358</a:t>
            </a:r>
            <a:endParaRPr sz="1800" dirty="0">
              <a:solidFill>
                <a:srgbClr val="2664A4"/>
              </a:solidFill>
            </a:endParaRPr>
          </a:p>
        </p:txBody>
      </p:sp>
      <p:sp>
        <p:nvSpPr>
          <p:cNvPr id="295" name="Google Shape;295;p37"/>
          <p:cNvSpPr txBox="1"/>
          <p:nvPr/>
        </p:nvSpPr>
        <p:spPr>
          <a:xfrm>
            <a:off x="6013049" y="3559450"/>
            <a:ext cx="2187000" cy="253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91969B"/>
              </a:buClr>
              <a:buFont typeface="Roboto"/>
              <a:buNone/>
            </a:pPr>
            <a:r>
              <a:rPr lang="en" sz="1800" b="1">
                <a:solidFill>
                  <a:srgbClr val="2664A4"/>
                </a:solidFill>
                <a:latin typeface="Roboto"/>
                <a:ea typeface="Roboto"/>
                <a:cs typeface="Roboto"/>
                <a:sym typeface="Roboto"/>
              </a:rPr>
              <a:t>Damon Wischik</a:t>
            </a:r>
            <a:br>
              <a:rPr lang="en" sz="1800" b="1">
                <a:solidFill>
                  <a:srgbClr val="2664A4"/>
                </a:solidFill>
                <a:latin typeface="Roboto"/>
                <a:ea typeface="Roboto"/>
                <a:cs typeface="Roboto"/>
                <a:sym typeface="Roboto"/>
              </a:rPr>
            </a:br>
            <a:r>
              <a:rPr lang="en" sz="1800">
                <a:solidFill>
                  <a:srgbClr val="2664A4"/>
                </a:solidFill>
                <a:latin typeface="Roboto"/>
                <a:ea typeface="Roboto"/>
                <a:cs typeface="Roboto"/>
                <a:sym typeface="Roboto"/>
              </a:rPr>
              <a:t>djw1005</a:t>
            </a:r>
            <a:endParaRPr sz="1800">
              <a:solidFill>
                <a:srgbClr val="2664A4"/>
              </a:solidFill>
            </a:endParaRPr>
          </a:p>
        </p:txBody>
      </p:sp>
      <p:pic>
        <p:nvPicPr>
          <p:cNvPr id="299" name="Google Shape;299;p37"/>
          <p:cNvPicPr preferRelativeResize="0"/>
          <p:nvPr/>
        </p:nvPicPr>
        <p:blipFill rotWithShape="1">
          <a:blip r:embed="rId3">
            <a:alphaModFix/>
          </a:blip>
          <a:srcRect t="29" b="29"/>
          <a:stretch/>
        </p:blipFill>
        <p:spPr>
          <a:xfrm>
            <a:off x="6257876" y="1785549"/>
            <a:ext cx="1694100" cy="1693200"/>
          </a:xfrm>
          <a:prstGeom prst="ellipse">
            <a:avLst/>
          </a:prstGeom>
          <a:noFill/>
          <a:ln>
            <a:noFill/>
          </a:ln>
          <a:effectLst>
            <a:outerShdw blurRad="57150" dist="19050" dir="5400000" algn="bl" rotWithShape="0">
              <a:srgbClr val="000000">
                <a:alpha val="50000"/>
              </a:srgbClr>
            </a:outerShdw>
          </a:effectLst>
        </p:spPr>
      </p:pic>
      <p:pic>
        <p:nvPicPr>
          <p:cNvPr id="14" name="Bild 13"/>
          <p:cNvPicPr>
            <a:picLocks noChangeAspect="1"/>
          </p:cNvPicPr>
          <p:nvPr/>
        </p:nvPicPr>
        <p:blipFill>
          <a:blip r:embed="rId4"/>
          <a:stretch>
            <a:fillRect/>
          </a:stretch>
        </p:blipFill>
        <p:spPr>
          <a:xfrm>
            <a:off x="908821" y="1714499"/>
            <a:ext cx="1732661" cy="1693200"/>
          </a:xfrm>
          <a:prstGeom prst="rect">
            <a:avLst/>
          </a:prstGeom>
          <a:effectLst>
            <a:outerShdw blurRad="50800" dist="38100" dir="2700000" algn="tl" rotWithShape="0">
              <a:srgbClr val="000000">
                <a:alpha val="43000"/>
              </a:srgbClr>
            </a:outerShdw>
          </a:effectLst>
        </p:spPr>
      </p:pic>
      <p:pic>
        <p:nvPicPr>
          <p:cNvPr id="18" name="Bild 17"/>
          <p:cNvPicPr>
            <a:picLocks noChangeAspect="1"/>
          </p:cNvPicPr>
          <p:nvPr/>
        </p:nvPicPr>
        <p:blipFill>
          <a:blip r:embed="rId5"/>
          <a:stretch>
            <a:fillRect/>
          </a:stretch>
        </p:blipFill>
        <p:spPr>
          <a:xfrm>
            <a:off x="3572223" y="1714499"/>
            <a:ext cx="1742239" cy="1712553"/>
          </a:xfrm>
          <a:prstGeom prst="rect">
            <a:avLst/>
          </a:prstGeom>
          <a:effectLst>
            <a:outerShdw blurRad="50800" dist="38100" dir="2700000" algn="tl" rotWithShape="0">
              <a:srgbClr val="000000">
                <a:alpha val="43000"/>
              </a:srgbClr>
            </a:outerShdw>
          </a:effectLst>
        </p:spPr>
      </p:pic>
      <p:sp>
        <p:nvSpPr>
          <p:cNvPr id="19" name="Google Shape;294;p37"/>
          <p:cNvSpPr txBox="1"/>
          <p:nvPr/>
        </p:nvSpPr>
        <p:spPr>
          <a:xfrm>
            <a:off x="3572223" y="3585250"/>
            <a:ext cx="1976700" cy="253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91969B"/>
              </a:buClr>
              <a:buFont typeface="Roboto"/>
              <a:buNone/>
            </a:pPr>
            <a:r>
              <a:rPr lang="en-GB" sz="1800" b="1" dirty="0" smtClean="0">
                <a:solidFill>
                  <a:srgbClr val="2664A4"/>
                </a:solidFill>
                <a:latin typeface="Roboto"/>
                <a:ea typeface="Roboto"/>
                <a:cs typeface="Roboto"/>
                <a:sym typeface="Roboto"/>
              </a:rPr>
              <a:t>Guy Emerson</a:t>
            </a:r>
            <a:r>
              <a:rPr lang="en" sz="1800" b="1" dirty="0">
                <a:solidFill>
                  <a:srgbClr val="2664A4"/>
                </a:solidFill>
                <a:latin typeface="Roboto"/>
                <a:ea typeface="Roboto"/>
                <a:cs typeface="Roboto"/>
                <a:sym typeface="Roboto"/>
              </a:rPr>
              <a:t/>
            </a:r>
            <a:br>
              <a:rPr lang="en" sz="1800" b="1" dirty="0">
                <a:solidFill>
                  <a:srgbClr val="2664A4"/>
                </a:solidFill>
                <a:latin typeface="Roboto"/>
                <a:ea typeface="Roboto"/>
                <a:cs typeface="Roboto"/>
                <a:sym typeface="Roboto"/>
              </a:rPr>
            </a:br>
            <a:r>
              <a:rPr lang="en-GB" sz="1800" dirty="0" smtClean="0">
                <a:solidFill>
                  <a:srgbClr val="2664A4"/>
                </a:solidFill>
                <a:latin typeface="Roboto"/>
                <a:ea typeface="Roboto"/>
                <a:cs typeface="Roboto"/>
                <a:sym typeface="Roboto"/>
              </a:rPr>
              <a:t>gete2</a:t>
            </a:r>
            <a:endParaRPr sz="1800" dirty="0">
              <a:solidFill>
                <a:srgbClr val="2664A4"/>
              </a:solidFill>
            </a:endParaRPr>
          </a:p>
        </p:txBody>
      </p:sp>
      <p:sp>
        <p:nvSpPr>
          <p:cNvPr id="20" name="Textfeld 19"/>
          <p:cNvSpPr txBox="1"/>
          <p:nvPr/>
        </p:nvSpPr>
        <p:spPr>
          <a:xfrm>
            <a:off x="8738811" y="4861567"/>
            <a:ext cx="184666" cy="307777"/>
          </a:xfrm>
          <a:prstGeom prst="rect">
            <a:avLst/>
          </a:prstGeom>
          <a:noFill/>
        </p:spPr>
        <p:txBody>
          <a:bodyPr wrap="none" rtlCol="0">
            <a:spAutoFit/>
          </a:bodyPr>
          <a:lstStyle/>
          <a:p>
            <a:endParaRPr lang="de-DE"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03"/>
        <p:cNvGrpSpPr/>
        <p:nvPr/>
      </p:nvGrpSpPr>
      <p:grpSpPr>
        <a:xfrm>
          <a:off x="0" y="0"/>
          <a:ext cx="0" cy="0"/>
          <a:chOff x="0" y="0"/>
          <a:chExt cx="0" cy="0"/>
        </a:xfrm>
      </p:grpSpPr>
      <p:sp>
        <p:nvSpPr>
          <p:cNvPr id="304" name="Google Shape;304;p38"/>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Course Pages</a:t>
            </a:r>
            <a:endParaRPr sz="500">
              <a:solidFill>
                <a:srgbClr val="2664A4"/>
              </a:solidFill>
              <a:latin typeface="Montserrat"/>
              <a:ea typeface="Montserrat"/>
              <a:cs typeface="Montserrat"/>
              <a:sym typeface="Montserrat"/>
            </a:endParaRPr>
          </a:p>
        </p:txBody>
      </p:sp>
      <p:sp>
        <p:nvSpPr>
          <p:cNvPr id="305" name="Google Shape;305;p38"/>
          <p:cNvSpPr txBox="1"/>
          <p:nvPr/>
        </p:nvSpPr>
        <p:spPr>
          <a:xfrm>
            <a:off x="492550" y="1529375"/>
            <a:ext cx="8303400" cy="3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Course homepage:</a:t>
            </a:r>
            <a:r>
              <a:rPr lang="en" sz="1600" dirty="0">
                <a:latin typeface="Helvetica Neue"/>
                <a:ea typeface="Helvetica Neue"/>
                <a:cs typeface="Helvetica Neue"/>
                <a:sym typeface="Helvetica Neue"/>
              </a:rPr>
              <a:t> </a:t>
            </a:r>
            <a:r>
              <a:rPr lang="en" sz="1600" u="sng" dirty="0">
                <a:solidFill>
                  <a:schemeClr val="hlink"/>
                </a:solidFill>
                <a:latin typeface="Helvetica Neue"/>
                <a:ea typeface="Helvetica Neue"/>
                <a:cs typeface="Helvetica Neue"/>
                <a:sym typeface="Helvetica Neue"/>
                <a:hlinkClick r:id="rId3"/>
              </a:rPr>
              <a:t>https://</a:t>
            </a:r>
            <a:r>
              <a:rPr lang="en" sz="1600" u="sng" dirty="0" smtClean="0">
                <a:solidFill>
                  <a:schemeClr val="hlink"/>
                </a:solidFill>
                <a:latin typeface="Helvetica Neue"/>
                <a:ea typeface="Helvetica Neue"/>
                <a:cs typeface="Helvetica Neue"/>
                <a:sym typeface="Helvetica Neue"/>
                <a:hlinkClick r:id="rId3"/>
              </a:rPr>
              <a:t>www.cl.cam.ac.uk/teaching/19</a:t>
            </a:r>
            <a:r>
              <a:rPr lang="en-GB" sz="1600" u="sng" dirty="0" smtClean="0">
                <a:solidFill>
                  <a:schemeClr val="hlink"/>
                </a:solidFill>
                <a:latin typeface="Helvetica Neue"/>
                <a:ea typeface="Helvetica Neue"/>
                <a:cs typeface="Helvetica Neue"/>
                <a:sym typeface="Helvetica Neue"/>
                <a:hlinkClick r:id="rId3"/>
              </a:rPr>
              <a:t>20</a:t>
            </a:r>
            <a:r>
              <a:rPr lang="en" sz="1600" u="sng" dirty="0" smtClean="0">
                <a:solidFill>
                  <a:schemeClr val="hlink"/>
                </a:solidFill>
                <a:latin typeface="Helvetica Neue"/>
                <a:ea typeface="Helvetica Neue"/>
                <a:cs typeface="Helvetica Neue"/>
                <a:sym typeface="Helvetica Neue"/>
                <a:hlinkClick r:id="rId3"/>
              </a:rPr>
              <a:t>/DataSciII</a:t>
            </a:r>
            <a:r>
              <a:rPr lang="en" sz="1600" u="sng" dirty="0">
                <a:solidFill>
                  <a:schemeClr val="hlink"/>
                </a:solidFill>
                <a:latin typeface="Helvetica Neue"/>
                <a:ea typeface="Helvetica Neue"/>
                <a:cs typeface="Helvetica Neue"/>
                <a:sym typeface="Helvetica Neue"/>
                <a:hlinkClick r:id="rId3"/>
              </a:rPr>
              <a:t>/</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 sz="1600" dirty="0">
                <a:solidFill>
                  <a:srgbClr val="434343"/>
                </a:solidFill>
                <a:latin typeface="Helvetica Neue"/>
                <a:ea typeface="Helvetica Neue"/>
                <a:cs typeface="Helvetica Neue"/>
                <a:sym typeface="Helvetica Neue"/>
              </a:rPr>
              <a:t>Azure Notebooks:</a:t>
            </a:r>
            <a:r>
              <a:rPr lang="en" sz="1600" dirty="0">
                <a:latin typeface="Helvetica Neue"/>
                <a:ea typeface="Helvetica Neue"/>
                <a:cs typeface="Helvetica Neue"/>
                <a:sym typeface="Helvetica Neue"/>
              </a:rPr>
              <a:t> </a:t>
            </a:r>
            <a:r>
              <a:rPr lang="en" sz="1600" u="sng" dirty="0" smtClean="0">
                <a:solidFill>
                  <a:schemeClr val="hlink"/>
                </a:solidFill>
                <a:latin typeface="Helvetica Neue"/>
                <a:ea typeface="Helvetica Neue"/>
                <a:cs typeface="Helvetica Neue"/>
                <a:sym typeface="Helvetica Neue"/>
                <a:hlinkClick r:id="rId4"/>
              </a:rPr>
              <a:t>https://notebooks.azure.com/</a:t>
            </a:r>
            <a:r>
              <a:rPr lang="en-GB" sz="1600" u="sng" dirty="0" smtClean="0">
                <a:solidFill>
                  <a:schemeClr val="hlink"/>
                </a:solidFill>
                <a:latin typeface="Helvetica Neue"/>
                <a:ea typeface="Helvetica Neue"/>
                <a:cs typeface="Helvetica Neue"/>
                <a:sym typeface="Helvetica Neue"/>
                <a:hlinkClick r:id="rId4"/>
              </a:rPr>
              <a:t>ek358</a:t>
            </a:r>
            <a:r>
              <a:rPr lang="en-GB" sz="1600" u="sng" dirty="0" smtClean="0">
                <a:solidFill>
                  <a:schemeClr val="hlink"/>
                </a:solidFill>
                <a:latin typeface="Helvetica Neue"/>
                <a:ea typeface="Helvetica Neue"/>
                <a:cs typeface="Helvetica Neue"/>
                <a:sym typeface="Helvetica Neue"/>
              </a:rPr>
              <a:t>/projects/data-science-pnp-1920</a:t>
            </a:r>
            <a:endParaRPr sz="1600" dirty="0" smtClean="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lvl="0"/>
            <a:r>
              <a:rPr lang="en" sz="1600" dirty="0">
                <a:solidFill>
                  <a:srgbClr val="434343"/>
                </a:solidFill>
                <a:latin typeface="Helvetica Neue"/>
                <a:ea typeface="Helvetica Neue"/>
                <a:cs typeface="Helvetica Neue"/>
                <a:sym typeface="Helvetica Neue"/>
              </a:rPr>
              <a:t>Getting started with Azure Notebooks:</a:t>
            </a:r>
            <a:r>
              <a:rPr lang="en" sz="1600" dirty="0">
                <a:latin typeface="Helvetica Neue"/>
                <a:ea typeface="Helvetica Neue"/>
                <a:cs typeface="Helvetica Neue"/>
                <a:sym typeface="Helvetica Neue"/>
              </a:rPr>
              <a:t> </a:t>
            </a:r>
            <a:r>
              <a:rPr lang="en" sz="1600" u="sng" dirty="0" smtClean="0">
                <a:solidFill>
                  <a:schemeClr val="hlink"/>
                </a:solidFill>
                <a:latin typeface="Helvetica Neue"/>
                <a:ea typeface="Helvetica Neue"/>
                <a:cs typeface="Helvetica Neue"/>
                <a:sym typeface="Helvetica Neue"/>
                <a:hlinkClick r:id="rId4"/>
              </a:rPr>
              <a:t>https://notebooks.azure.com/</a:t>
            </a:r>
            <a:r>
              <a:rPr lang="en-GB" sz="1600" u="sng" dirty="0" smtClean="0">
                <a:solidFill>
                  <a:schemeClr val="hlink"/>
                </a:solidFill>
                <a:latin typeface="Helvetica Neue"/>
                <a:ea typeface="Helvetica Neue"/>
                <a:cs typeface="Helvetica Neue"/>
                <a:sym typeface="Helvetica Neue"/>
                <a:hlinkClick r:id="rId4"/>
              </a:rPr>
              <a:t>ek358</a:t>
            </a:r>
            <a:r>
              <a:rPr lang="en-GB" sz="1600" u="sng" dirty="0" smtClean="0">
                <a:solidFill>
                  <a:schemeClr val="hlink"/>
                </a:solidFill>
                <a:latin typeface="Helvetica Neue"/>
                <a:ea typeface="Helvetica Neue"/>
                <a:cs typeface="Helvetica Neue"/>
                <a:sym typeface="Helvetica Neue"/>
              </a:rPr>
              <a:t>/projects/data-science-pnp-1920</a:t>
            </a:r>
            <a:r>
              <a:rPr lang="en" sz="1600" u="sng" dirty="0" smtClean="0">
                <a:solidFill>
                  <a:schemeClr val="hlink"/>
                </a:solidFill>
                <a:latin typeface="Helvetica Neue"/>
                <a:ea typeface="Helvetica Neue"/>
                <a:cs typeface="Helvetica Neue"/>
                <a:sym typeface="Helvetica Neue"/>
                <a:hlinkClick r:id="rId5"/>
              </a:rPr>
              <a:t>/getting-started.ipynb</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 sz="1600" dirty="0">
                <a:latin typeface="Helvetica Neue"/>
                <a:ea typeface="Helvetica Neue"/>
                <a:cs typeface="Helvetica Neue"/>
                <a:sym typeface="Helvetica Neue"/>
              </a:rPr>
              <a:t>Github: </a:t>
            </a:r>
            <a:r>
              <a:rPr lang="en" sz="1600" u="sng" dirty="0">
                <a:solidFill>
                  <a:schemeClr val="hlink"/>
                </a:solidFill>
                <a:latin typeface="Helvetica Neue"/>
                <a:ea typeface="Helvetica Neue"/>
                <a:cs typeface="Helvetica Neue"/>
                <a:sym typeface="Helvetica Neue"/>
                <a:hlinkClick r:id="rId6"/>
              </a:rPr>
              <a:t>https://</a:t>
            </a:r>
            <a:r>
              <a:rPr lang="en" sz="1600" u="sng" dirty="0" smtClean="0">
                <a:solidFill>
                  <a:schemeClr val="hlink"/>
                </a:solidFill>
                <a:latin typeface="Helvetica Neue"/>
                <a:ea typeface="Helvetica Neue"/>
                <a:cs typeface="Helvetica Neue"/>
                <a:sym typeface="Helvetica Neue"/>
                <a:hlinkClick r:id="rId6"/>
              </a:rPr>
              <a:t>github.com/</a:t>
            </a:r>
            <a:r>
              <a:rPr lang="en-GB" sz="1600" u="sng" dirty="0" smtClean="0">
                <a:solidFill>
                  <a:schemeClr val="hlink"/>
                </a:solidFill>
                <a:latin typeface="Helvetica Neue"/>
                <a:ea typeface="Helvetica Neue"/>
                <a:cs typeface="Helvetica Neue"/>
                <a:sym typeface="Helvetica Neue"/>
                <a:hlinkClick r:id="rId6"/>
              </a:rPr>
              <a:t>ekochmar</a:t>
            </a:r>
            <a:r>
              <a:rPr lang="en" sz="1600" u="sng" dirty="0" smtClean="0">
                <a:solidFill>
                  <a:schemeClr val="hlink"/>
                </a:solidFill>
                <a:latin typeface="Helvetica Neue"/>
                <a:ea typeface="Helvetica Neue"/>
                <a:cs typeface="Helvetica Neue"/>
                <a:sym typeface="Helvetica Neue"/>
                <a:hlinkClick r:id="rId6"/>
              </a:rPr>
              <a:t>/cl-datasci-pnp</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09"/>
        <p:cNvGrpSpPr/>
        <p:nvPr/>
      </p:nvGrpSpPr>
      <p:grpSpPr>
        <a:xfrm>
          <a:off x="0" y="0"/>
          <a:ext cx="0" cy="0"/>
          <a:chOff x="0" y="0"/>
          <a:chExt cx="0" cy="0"/>
        </a:xfrm>
      </p:grpSpPr>
      <p:sp>
        <p:nvSpPr>
          <p:cNvPr id="310" name="Google Shape;310;p39"/>
          <p:cNvSpPr/>
          <p:nvPr/>
        </p:nvSpPr>
        <p:spPr>
          <a:xfrm>
            <a:off x="-257175" y="-15250"/>
            <a:ext cx="9764400" cy="5410500"/>
          </a:xfrm>
          <a:prstGeom prst="rect">
            <a:avLst/>
          </a:prstGeom>
          <a:solidFill>
            <a:srgbClr val="2664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9"/>
          <p:cNvSpPr/>
          <p:nvPr/>
        </p:nvSpPr>
        <p:spPr>
          <a:xfrm>
            <a:off x="4142033" y="2140046"/>
            <a:ext cx="966000" cy="863400"/>
          </a:xfrm>
          <a:custGeom>
            <a:avLst/>
            <a:gdLst/>
            <a:ahLst/>
            <a:cxnLst/>
            <a:rect l="l" t="t" r="r" b="b"/>
            <a:pathLst>
              <a:path w="120000" h="120000" extrusionOk="0">
                <a:moveTo>
                  <a:pt x="34285" y="74157"/>
                </a:moveTo>
                <a:lnTo>
                  <a:pt x="34285" y="74157"/>
                </a:lnTo>
                <a:cubicBezTo>
                  <a:pt x="34285" y="33707"/>
                  <a:pt x="34285" y="33707"/>
                  <a:pt x="34285" y="33707"/>
                </a:cubicBezTo>
                <a:cubicBezTo>
                  <a:pt x="12796" y="33707"/>
                  <a:pt x="12796" y="33707"/>
                  <a:pt x="12796" y="33707"/>
                </a:cubicBezTo>
                <a:cubicBezTo>
                  <a:pt x="4346" y="33707"/>
                  <a:pt x="0" y="40719"/>
                  <a:pt x="0" y="48000"/>
                </a:cubicBezTo>
                <a:cubicBezTo>
                  <a:pt x="0" y="86022"/>
                  <a:pt x="0" y="86022"/>
                  <a:pt x="0" y="86022"/>
                </a:cubicBezTo>
                <a:cubicBezTo>
                  <a:pt x="0" y="95460"/>
                  <a:pt x="4346" y="100584"/>
                  <a:pt x="12796" y="100584"/>
                </a:cubicBezTo>
                <a:cubicBezTo>
                  <a:pt x="17142" y="100584"/>
                  <a:pt x="17142" y="100584"/>
                  <a:pt x="17142" y="100584"/>
                </a:cubicBezTo>
                <a:cubicBezTo>
                  <a:pt x="17142" y="119730"/>
                  <a:pt x="17142" y="119730"/>
                  <a:pt x="17142" y="119730"/>
                </a:cubicBezTo>
                <a:cubicBezTo>
                  <a:pt x="36458" y="100584"/>
                  <a:pt x="36458" y="100584"/>
                  <a:pt x="36458" y="100584"/>
                </a:cubicBezTo>
                <a:cubicBezTo>
                  <a:pt x="66156" y="100584"/>
                  <a:pt x="66156" y="100584"/>
                  <a:pt x="66156" y="100584"/>
                </a:cubicBezTo>
                <a:cubicBezTo>
                  <a:pt x="72917" y="100584"/>
                  <a:pt x="77022" y="95460"/>
                  <a:pt x="77022" y="86022"/>
                </a:cubicBezTo>
                <a:cubicBezTo>
                  <a:pt x="77022" y="74157"/>
                  <a:pt x="77022" y="74157"/>
                  <a:pt x="77022" y="74157"/>
                </a:cubicBezTo>
                <a:lnTo>
                  <a:pt x="77022" y="74157"/>
                </a:lnTo>
                <a:lnTo>
                  <a:pt x="34285" y="74157"/>
                </a:lnTo>
                <a:close/>
                <a:moveTo>
                  <a:pt x="106961" y="0"/>
                </a:moveTo>
                <a:lnTo>
                  <a:pt x="106961" y="0"/>
                </a:lnTo>
                <a:cubicBezTo>
                  <a:pt x="53360" y="0"/>
                  <a:pt x="53360" y="0"/>
                  <a:pt x="53360" y="0"/>
                </a:cubicBezTo>
                <a:cubicBezTo>
                  <a:pt x="47082" y="0"/>
                  <a:pt x="42736" y="7280"/>
                  <a:pt x="42736" y="14561"/>
                </a:cubicBezTo>
                <a:cubicBezTo>
                  <a:pt x="42736" y="66876"/>
                  <a:pt x="42736" y="66876"/>
                  <a:pt x="42736" y="66876"/>
                </a:cubicBezTo>
                <a:cubicBezTo>
                  <a:pt x="83541" y="66876"/>
                  <a:pt x="83541" y="66876"/>
                  <a:pt x="83541" y="66876"/>
                </a:cubicBezTo>
                <a:cubicBezTo>
                  <a:pt x="102615" y="86022"/>
                  <a:pt x="102615" y="86022"/>
                  <a:pt x="102615" y="86022"/>
                </a:cubicBezTo>
                <a:cubicBezTo>
                  <a:pt x="102615" y="66876"/>
                  <a:pt x="102615" y="66876"/>
                  <a:pt x="102615" y="66876"/>
                </a:cubicBezTo>
                <a:cubicBezTo>
                  <a:pt x="106961" y="66876"/>
                  <a:pt x="106961" y="66876"/>
                  <a:pt x="106961" y="66876"/>
                </a:cubicBezTo>
                <a:cubicBezTo>
                  <a:pt x="113480" y="66876"/>
                  <a:pt x="119758" y="62292"/>
                  <a:pt x="119758" y="52584"/>
                </a:cubicBezTo>
                <a:cubicBezTo>
                  <a:pt x="119758" y="14561"/>
                  <a:pt x="119758" y="14561"/>
                  <a:pt x="119758" y="14561"/>
                </a:cubicBezTo>
                <a:cubicBezTo>
                  <a:pt x="119758" y="7280"/>
                  <a:pt x="113480" y="0"/>
                  <a:pt x="106961" y="0"/>
                </a:cubicBezTo>
                <a:close/>
              </a:path>
            </a:pathLst>
          </a:custGeom>
          <a:solidFill>
            <a:srgbClr val="F3F3F3"/>
          </a:solidFill>
          <a:ln>
            <a:noFill/>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0000"/>
              </a:buClr>
              <a:buFont typeface="Arial"/>
              <a:buNone/>
            </a:pPr>
            <a:endParaRPr sz="3600" b="0" i="0" u="none" strike="noStrike" cap="none">
              <a:solidFill>
                <a:srgbClr val="91969B"/>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75"/>
        <p:cNvGrpSpPr/>
        <p:nvPr/>
      </p:nvGrpSpPr>
      <p:grpSpPr>
        <a:xfrm>
          <a:off x="0" y="0"/>
          <a:ext cx="0" cy="0"/>
          <a:chOff x="0" y="0"/>
          <a:chExt cx="0" cy="0"/>
        </a:xfrm>
      </p:grpSpPr>
      <p:sp>
        <p:nvSpPr>
          <p:cNvPr id="77" name="Google Shape;77;p7"/>
          <p:cNvSpPr txBox="1"/>
          <p:nvPr/>
        </p:nvSpPr>
        <p:spPr>
          <a:xfrm>
            <a:off x="1357600" y="4730375"/>
            <a:ext cx="5267100" cy="259800"/>
          </a:xfrm>
          <a:prstGeom prst="rect">
            <a:avLst/>
          </a:prstGeom>
          <a:noFill/>
          <a:ln>
            <a:noFill/>
          </a:ln>
        </p:spPr>
        <p:txBody>
          <a:bodyPr spcFirstLastPara="1" wrap="square" lIns="91425" tIns="91425" rIns="91425" bIns="91425" anchor="t" anchorCtr="0">
            <a:noAutofit/>
          </a:bodyPr>
          <a:lstStyle/>
          <a:p>
            <a:pPr lvl="0"/>
            <a:r>
              <a:rPr lang="de-DE" sz="1000" dirty="0" smtClean="0">
                <a:solidFill>
                  <a:srgbClr val="999999"/>
                </a:solidFill>
              </a:rPr>
              <a:t>https://www.glassdoor.com/List/Best-Jobs-in-America-LST_KQ0,20.htm</a:t>
            </a:r>
            <a:endParaRPr sz="1000" dirty="0" smtClean="0">
              <a:solidFill>
                <a:srgbClr val="999999"/>
              </a:solidFill>
            </a:endParaRPr>
          </a:p>
          <a:p>
            <a:pPr marL="0" lvl="0" indent="0" algn="l" rtl="0">
              <a:spcBef>
                <a:spcPts val="0"/>
              </a:spcBef>
              <a:spcAft>
                <a:spcPts val="0"/>
              </a:spcAft>
              <a:buNone/>
            </a:pPr>
            <a:endParaRPr sz="1000" dirty="0">
              <a:solidFill>
                <a:srgbClr val="999999"/>
              </a:solidFill>
            </a:endParaRPr>
          </a:p>
        </p:txBody>
      </p:sp>
      <p:pic>
        <p:nvPicPr>
          <p:cNvPr id="4" name="Bild 3"/>
          <p:cNvPicPr>
            <a:picLocks noChangeAspect="1"/>
          </p:cNvPicPr>
          <p:nvPr/>
        </p:nvPicPr>
        <p:blipFill>
          <a:blip r:embed="rId3"/>
          <a:stretch>
            <a:fillRect/>
          </a:stretch>
        </p:blipFill>
        <p:spPr>
          <a:xfrm>
            <a:off x="404519" y="411411"/>
            <a:ext cx="8183305" cy="375606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81"/>
        <p:cNvGrpSpPr/>
        <p:nvPr/>
      </p:nvGrpSpPr>
      <p:grpSpPr>
        <a:xfrm>
          <a:off x="0" y="0"/>
          <a:ext cx="0" cy="0"/>
          <a:chOff x="0" y="0"/>
          <a:chExt cx="0" cy="0"/>
        </a:xfrm>
      </p:grpSpPr>
      <p:pic>
        <p:nvPicPr>
          <p:cNvPr id="82" name="Google Shape;82;p8"/>
          <p:cNvPicPr preferRelativeResize="0"/>
          <p:nvPr/>
        </p:nvPicPr>
        <p:blipFill rotWithShape="1">
          <a:blip r:embed="rId3">
            <a:alphaModFix/>
          </a:blip>
          <a:srcRect l="777" t="18559" r="33862" b="7086"/>
          <a:stretch/>
        </p:blipFill>
        <p:spPr>
          <a:xfrm>
            <a:off x="1247850" y="473033"/>
            <a:ext cx="6648300" cy="4254300"/>
          </a:xfrm>
          <a:prstGeom prst="rect">
            <a:avLst/>
          </a:prstGeom>
          <a:noFill/>
          <a:ln>
            <a:noFill/>
          </a:ln>
        </p:spPr>
      </p:pic>
      <p:sp>
        <p:nvSpPr>
          <p:cNvPr id="83" name="Google Shape;83;p8"/>
          <p:cNvSpPr txBox="1"/>
          <p:nvPr/>
        </p:nvSpPr>
        <p:spPr>
          <a:xfrm>
            <a:off x="1760875" y="4730375"/>
            <a:ext cx="52671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999999"/>
                </a:solidFill>
              </a:rPr>
              <a:t>https://hbr.org/2012/10/data-scientist-the-sexiest-job-of-the-21st-century</a:t>
            </a:r>
            <a:endParaRPr sz="1000" dirty="0">
              <a:solidFill>
                <a:srgbClr val="999999"/>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81"/>
        <p:cNvGrpSpPr/>
        <p:nvPr/>
      </p:nvGrpSpPr>
      <p:grpSpPr>
        <a:xfrm>
          <a:off x="0" y="0"/>
          <a:ext cx="0" cy="0"/>
          <a:chOff x="0" y="0"/>
          <a:chExt cx="0" cy="0"/>
        </a:xfrm>
      </p:grpSpPr>
      <p:sp>
        <p:nvSpPr>
          <p:cNvPr id="83" name="Google Shape;83;p8"/>
          <p:cNvSpPr txBox="1"/>
          <p:nvPr/>
        </p:nvSpPr>
        <p:spPr>
          <a:xfrm>
            <a:off x="1234059" y="4730375"/>
            <a:ext cx="6621125" cy="259800"/>
          </a:xfrm>
          <a:prstGeom prst="rect">
            <a:avLst/>
          </a:prstGeom>
          <a:noFill/>
          <a:ln>
            <a:noFill/>
          </a:ln>
        </p:spPr>
        <p:txBody>
          <a:bodyPr spcFirstLastPara="1" wrap="square" lIns="91425" tIns="91425" rIns="91425" bIns="91425" anchor="t" anchorCtr="0">
            <a:noAutofit/>
          </a:bodyPr>
          <a:lstStyle/>
          <a:p>
            <a:pPr lvl="0"/>
            <a:r>
              <a:rPr lang="de-DE" sz="1000" dirty="0" smtClean="0">
                <a:solidFill>
                  <a:srgbClr val="999999"/>
                </a:solidFill>
              </a:rPr>
              <a:t>https://www.economist.com/leaders/2017/05/06/the-worlds-most-valuable-resource-is-no-longer-oil-but-data</a:t>
            </a:r>
            <a:endParaRPr sz="1000" dirty="0">
              <a:solidFill>
                <a:srgbClr val="999999"/>
              </a:solidFill>
            </a:endParaRPr>
          </a:p>
        </p:txBody>
      </p:sp>
      <p:pic>
        <p:nvPicPr>
          <p:cNvPr id="4" name="Bild 3"/>
          <p:cNvPicPr>
            <a:picLocks noChangeAspect="1"/>
          </p:cNvPicPr>
          <p:nvPr/>
        </p:nvPicPr>
        <p:blipFill>
          <a:blip r:embed="rId3"/>
          <a:stretch>
            <a:fillRect/>
          </a:stretch>
        </p:blipFill>
        <p:spPr>
          <a:xfrm>
            <a:off x="1891595" y="229609"/>
            <a:ext cx="4928776" cy="434114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31"/>
        <p:cNvGrpSpPr/>
        <p:nvPr/>
      </p:nvGrpSpPr>
      <p:grpSpPr>
        <a:xfrm>
          <a:off x="0" y="0"/>
          <a:ext cx="0" cy="0"/>
          <a:chOff x="0" y="0"/>
          <a:chExt cx="0" cy="0"/>
        </a:xfrm>
      </p:grpSpPr>
      <p:sp>
        <p:nvSpPr>
          <p:cNvPr id="32" name="Google Shape;32;p5"/>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GB" sz="2900" dirty="0" smtClean="0">
                <a:solidFill>
                  <a:srgbClr val="2664A4"/>
                </a:solidFill>
                <a:latin typeface="Montserrat"/>
                <a:ea typeface="Montserrat"/>
                <a:cs typeface="Montserrat"/>
                <a:sym typeface="Montserrat"/>
              </a:rPr>
              <a:t>Case studies</a:t>
            </a:r>
            <a:endParaRPr sz="500" dirty="0">
              <a:solidFill>
                <a:srgbClr val="2664A4"/>
              </a:solidFill>
              <a:latin typeface="Montserrat"/>
              <a:ea typeface="Montserrat"/>
              <a:cs typeface="Montserrat"/>
              <a:sym typeface="Montserrat"/>
            </a:endParaRPr>
          </a:p>
        </p:txBody>
      </p:sp>
      <p:sp>
        <p:nvSpPr>
          <p:cNvPr id="33" name="Google Shape;33;p5"/>
          <p:cNvSpPr txBox="1"/>
          <p:nvPr/>
        </p:nvSpPr>
        <p:spPr>
          <a:xfrm>
            <a:off x="1341777" y="1660350"/>
            <a:ext cx="3660300" cy="325800"/>
          </a:xfrm>
          <a:prstGeom prst="rect">
            <a:avLst/>
          </a:prstGeom>
          <a:noFill/>
          <a:ln>
            <a:noFill/>
          </a:ln>
        </p:spPr>
        <p:txBody>
          <a:bodyPr spcFirstLastPara="1" wrap="square" lIns="0" tIns="0" rIns="0" bIns="0" anchor="t" anchorCtr="0">
            <a:noAutofit/>
          </a:bodyPr>
          <a:lstStyle/>
          <a:p>
            <a:pPr marL="0" marR="0" lvl="0" indent="0" algn="just" rtl="0">
              <a:lnSpc>
                <a:spcPct val="165047"/>
              </a:lnSpc>
              <a:spcBef>
                <a:spcPts val="0"/>
              </a:spcBef>
              <a:spcAft>
                <a:spcPts val="0"/>
              </a:spcAft>
              <a:buClr>
                <a:srgbClr val="000000"/>
              </a:buClr>
              <a:buSzPts val="1100"/>
              <a:buFont typeface="Arial"/>
              <a:buNone/>
            </a:pPr>
            <a:r>
              <a:rPr lang="en-GB" sz="1800" dirty="0" smtClean="0">
                <a:solidFill>
                  <a:srgbClr val="434343"/>
                </a:solidFill>
                <a:latin typeface="Helvetica Neue"/>
                <a:ea typeface="Helvetica Neue"/>
                <a:cs typeface="Helvetica Neue"/>
                <a:sym typeface="Helvetica Neue"/>
              </a:rPr>
              <a:t>Sports</a:t>
            </a:r>
            <a:endParaRPr sz="1800" dirty="0">
              <a:solidFill>
                <a:srgbClr val="434343"/>
              </a:solidFill>
              <a:latin typeface="Helvetica Neue"/>
              <a:ea typeface="Helvetica Neue"/>
              <a:cs typeface="Helvetica Neue"/>
              <a:sym typeface="Helvetica Neue"/>
            </a:endParaRPr>
          </a:p>
        </p:txBody>
      </p:sp>
      <p:sp>
        <p:nvSpPr>
          <p:cNvPr id="34" name="Google Shape;34;p5"/>
          <p:cNvSpPr/>
          <p:nvPr/>
        </p:nvSpPr>
        <p:spPr>
          <a:xfrm>
            <a:off x="707446" y="1742495"/>
            <a:ext cx="357900" cy="357600"/>
          </a:xfrm>
          <a:prstGeom prst="ellipse">
            <a:avLst/>
          </a:prstGeom>
          <a:solidFill>
            <a:srgbClr val="A4CFFA"/>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91969B"/>
              </a:solidFill>
              <a:latin typeface="Roboto"/>
              <a:ea typeface="Roboto"/>
              <a:cs typeface="Roboto"/>
              <a:sym typeface="Roboto"/>
            </a:endParaRPr>
          </a:p>
        </p:txBody>
      </p:sp>
      <p:sp>
        <p:nvSpPr>
          <p:cNvPr id="35" name="Google Shape;35;p5"/>
          <p:cNvSpPr txBox="1"/>
          <p:nvPr/>
        </p:nvSpPr>
        <p:spPr>
          <a:xfrm>
            <a:off x="793560" y="1823250"/>
            <a:ext cx="179100" cy="18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Roboto"/>
              <a:buNone/>
            </a:pPr>
            <a:r>
              <a:rPr lang="en" sz="1200" b="1" i="0" u="none" strike="noStrike" cap="none">
                <a:solidFill>
                  <a:srgbClr val="FFFFFF"/>
                </a:solidFill>
                <a:latin typeface="Roboto"/>
                <a:ea typeface="Roboto"/>
                <a:cs typeface="Roboto"/>
                <a:sym typeface="Roboto"/>
              </a:rPr>
              <a:t>01</a:t>
            </a:r>
            <a:endParaRPr sz="500"/>
          </a:p>
        </p:txBody>
      </p:sp>
      <p:sp>
        <p:nvSpPr>
          <p:cNvPr id="36" name="Google Shape;36;p5"/>
          <p:cNvSpPr txBox="1"/>
          <p:nvPr/>
        </p:nvSpPr>
        <p:spPr>
          <a:xfrm>
            <a:off x="1341774" y="2732775"/>
            <a:ext cx="5547600" cy="333300"/>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Clr>
                <a:srgbClr val="91969B"/>
              </a:buClr>
              <a:buFont typeface="Roboto"/>
              <a:buNone/>
            </a:pPr>
            <a:r>
              <a:rPr lang="en-GB" sz="1800" dirty="0" smtClean="0">
                <a:solidFill>
                  <a:srgbClr val="434343"/>
                </a:solidFill>
                <a:latin typeface="Helvetica Neue"/>
                <a:ea typeface="Helvetica Neue"/>
                <a:cs typeface="Helvetica Neue"/>
                <a:sym typeface="Helvetica Neue"/>
              </a:rPr>
              <a:t>Medicine</a:t>
            </a:r>
            <a:endParaRPr sz="1800" dirty="0">
              <a:solidFill>
                <a:srgbClr val="434343"/>
              </a:solidFill>
              <a:latin typeface="Helvetica Neue"/>
              <a:ea typeface="Helvetica Neue"/>
              <a:cs typeface="Helvetica Neue"/>
              <a:sym typeface="Helvetica Neue"/>
            </a:endParaRPr>
          </a:p>
        </p:txBody>
      </p:sp>
      <p:sp>
        <p:nvSpPr>
          <p:cNvPr id="37" name="Google Shape;37;p5"/>
          <p:cNvSpPr/>
          <p:nvPr/>
        </p:nvSpPr>
        <p:spPr>
          <a:xfrm>
            <a:off x="707446" y="2658612"/>
            <a:ext cx="357900" cy="357600"/>
          </a:xfrm>
          <a:prstGeom prst="ellipse">
            <a:avLst/>
          </a:prstGeom>
          <a:solidFill>
            <a:srgbClr val="B2DD9C"/>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91969B"/>
              </a:solidFill>
              <a:latin typeface="Roboto"/>
              <a:ea typeface="Roboto"/>
              <a:cs typeface="Roboto"/>
              <a:sym typeface="Roboto"/>
            </a:endParaRPr>
          </a:p>
        </p:txBody>
      </p:sp>
      <p:sp>
        <p:nvSpPr>
          <p:cNvPr id="38" name="Google Shape;38;p5"/>
          <p:cNvSpPr txBox="1"/>
          <p:nvPr/>
        </p:nvSpPr>
        <p:spPr>
          <a:xfrm>
            <a:off x="793560" y="2739367"/>
            <a:ext cx="179100" cy="18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Roboto"/>
              <a:buNone/>
            </a:pPr>
            <a:r>
              <a:rPr lang="en" sz="1200" b="1" i="0" u="none" strike="noStrike" cap="none">
                <a:solidFill>
                  <a:srgbClr val="FFFFFF"/>
                </a:solidFill>
                <a:latin typeface="Roboto"/>
                <a:ea typeface="Roboto"/>
                <a:cs typeface="Roboto"/>
                <a:sym typeface="Roboto"/>
              </a:rPr>
              <a:t>02</a:t>
            </a:r>
            <a:endParaRPr sz="500"/>
          </a:p>
        </p:txBody>
      </p:sp>
      <p:sp>
        <p:nvSpPr>
          <p:cNvPr id="39" name="Google Shape;39;p5"/>
          <p:cNvSpPr txBox="1"/>
          <p:nvPr/>
        </p:nvSpPr>
        <p:spPr>
          <a:xfrm>
            <a:off x="1341773" y="3648875"/>
            <a:ext cx="6259500" cy="333300"/>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Clr>
                <a:srgbClr val="91969B"/>
              </a:buClr>
              <a:buFont typeface="Roboto"/>
              <a:buNone/>
            </a:pPr>
            <a:r>
              <a:rPr lang="en-GB" sz="1800" dirty="0" smtClean="0">
                <a:solidFill>
                  <a:srgbClr val="434343"/>
                </a:solidFill>
                <a:latin typeface="Helvetica Neue"/>
                <a:ea typeface="Helvetica Neue"/>
                <a:cs typeface="Helvetica Neue"/>
                <a:sym typeface="Helvetica Neue"/>
              </a:rPr>
              <a:t>Politics</a:t>
            </a:r>
          </a:p>
        </p:txBody>
      </p:sp>
      <p:sp>
        <p:nvSpPr>
          <p:cNvPr id="40" name="Google Shape;40;p5"/>
          <p:cNvSpPr/>
          <p:nvPr/>
        </p:nvSpPr>
        <p:spPr>
          <a:xfrm>
            <a:off x="707446" y="3650929"/>
            <a:ext cx="357900" cy="357600"/>
          </a:xfrm>
          <a:prstGeom prst="ellipse">
            <a:avLst/>
          </a:prstGeom>
          <a:solidFill>
            <a:srgbClr val="FAE58E"/>
          </a:solidFill>
          <a:ln>
            <a:noFill/>
          </a:ln>
        </p:spPr>
        <p:txBody>
          <a:bodyPr spcFirstLastPara="1" wrap="square" lIns="34300" tIns="17150" rIns="34300" bIns="171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91969B"/>
              </a:solidFill>
              <a:latin typeface="Roboto"/>
              <a:ea typeface="Roboto"/>
              <a:cs typeface="Roboto"/>
              <a:sym typeface="Roboto"/>
            </a:endParaRPr>
          </a:p>
        </p:txBody>
      </p:sp>
      <p:sp>
        <p:nvSpPr>
          <p:cNvPr id="41" name="Google Shape;41;p5"/>
          <p:cNvSpPr txBox="1"/>
          <p:nvPr/>
        </p:nvSpPr>
        <p:spPr>
          <a:xfrm>
            <a:off x="793560" y="3731684"/>
            <a:ext cx="179100" cy="18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Roboto"/>
              <a:buNone/>
            </a:pPr>
            <a:r>
              <a:rPr lang="en" sz="1200" b="1" i="0" u="none" strike="noStrike" cap="none">
                <a:solidFill>
                  <a:srgbClr val="FFFFFF"/>
                </a:solidFill>
                <a:latin typeface="Roboto"/>
                <a:ea typeface="Roboto"/>
                <a:cs typeface="Roboto"/>
                <a:sym typeface="Roboto"/>
              </a:rPr>
              <a:t>03</a:t>
            </a:r>
            <a:endParaRPr sz="5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Shape 87"/>
        <p:cNvGrpSpPr/>
        <p:nvPr/>
      </p:nvGrpSpPr>
      <p:grpSpPr>
        <a:xfrm>
          <a:off x="0" y="0"/>
          <a:ext cx="0" cy="0"/>
          <a:chOff x="0" y="0"/>
          <a:chExt cx="0" cy="0"/>
        </a:xfrm>
      </p:grpSpPr>
      <p:sp>
        <p:nvSpPr>
          <p:cNvPr id="88" name="Google Shape;88;p9"/>
          <p:cNvSpPr/>
          <p:nvPr/>
        </p:nvSpPr>
        <p:spPr>
          <a:xfrm>
            <a:off x="492550" y="344375"/>
            <a:ext cx="6997200" cy="438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2900">
                <a:solidFill>
                  <a:srgbClr val="2664A4"/>
                </a:solidFill>
                <a:latin typeface="Montserrat"/>
                <a:ea typeface="Montserrat"/>
                <a:cs typeface="Montserrat"/>
                <a:sym typeface="Montserrat"/>
              </a:rPr>
              <a:t>Data Science in Sports</a:t>
            </a:r>
            <a:endParaRPr sz="500">
              <a:solidFill>
                <a:srgbClr val="2664A4"/>
              </a:solidFill>
              <a:latin typeface="Montserrat"/>
              <a:ea typeface="Montserrat"/>
              <a:cs typeface="Montserrat"/>
              <a:sym typeface="Montserrat"/>
            </a:endParaRPr>
          </a:p>
        </p:txBody>
      </p:sp>
      <p:pic>
        <p:nvPicPr>
          <p:cNvPr id="89" name="Google Shape;89;p9"/>
          <p:cNvPicPr preferRelativeResize="0"/>
          <p:nvPr/>
        </p:nvPicPr>
        <p:blipFill rotWithShape="1">
          <a:blip r:embed="rId3">
            <a:alphaModFix/>
          </a:blip>
          <a:srcRect b="21488"/>
          <a:stretch/>
        </p:blipFill>
        <p:spPr>
          <a:xfrm>
            <a:off x="615675" y="906025"/>
            <a:ext cx="3471175" cy="4038125"/>
          </a:xfrm>
          <a:prstGeom prst="rect">
            <a:avLst/>
          </a:prstGeom>
          <a:noFill/>
          <a:ln>
            <a:noFill/>
          </a:ln>
        </p:spPr>
      </p:pic>
      <p:sp>
        <p:nvSpPr>
          <p:cNvPr id="90" name="Google Shape;90;p9"/>
          <p:cNvSpPr txBox="1"/>
          <p:nvPr/>
        </p:nvSpPr>
        <p:spPr>
          <a:xfrm>
            <a:off x="4946225" y="1387813"/>
            <a:ext cx="3002400" cy="14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Caveat"/>
                <a:ea typeface="Caveat"/>
                <a:cs typeface="Caveat"/>
                <a:sym typeface="Caveat"/>
              </a:rPr>
              <a:t>The market for baseball players was so inefficient…</a:t>
            </a:r>
            <a:endParaRPr sz="1600" dirty="0">
              <a:latin typeface="Caveat"/>
              <a:ea typeface="Caveat"/>
              <a:cs typeface="Caveat"/>
              <a:sym typeface="Caveat"/>
            </a:endParaRPr>
          </a:p>
          <a:p>
            <a:pPr marL="0" lvl="0" indent="0" algn="l" rtl="0">
              <a:spcBef>
                <a:spcPts val="0"/>
              </a:spcBef>
              <a:spcAft>
                <a:spcPts val="0"/>
              </a:spcAft>
              <a:buNone/>
            </a:pPr>
            <a:r>
              <a:rPr lang="en" sz="1600" dirty="0">
                <a:latin typeface="Caveat"/>
                <a:ea typeface="Caveat"/>
                <a:cs typeface="Caveat"/>
                <a:sym typeface="Caveat"/>
              </a:rPr>
              <a:t>that superior management could run circles around taller piles of cash.</a:t>
            </a:r>
            <a:endParaRPr sz="1600" dirty="0">
              <a:latin typeface="Caveat"/>
              <a:ea typeface="Caveat"/>
              <a:cs typeface="Caveat"/>
              <a:sym typeface="Caveat"/>
            </a:endParaRPr>
          </a:p>
          <a:p>
            <a:pPr marL="0" lvl="0" indent="0" algn="l" rtl="0">
              <a:spcBef>
                <a:spcPts val="0"/>
              </a:spcBef>
              <a:spcAft>
                <a:spcPts val="0"/>
              </a:spcAft>
              <a:buNone/>
            </a:pPr>
            <a:r>
              <a:rPr lang="en" sz="1600" dirty="0">
                <a:latin typeface="Caveat"/>
                <a:ea typeface="Caveat"/>
                <a:cs typeface="Caveat"/>
                <a:sym typeface="Caveat"/>
              </a:rPr>
              <a:t>                         </a:t>
            </a:r>
            <a:r>
              <a:rPr lang="en" sz="1600" dirty="0" smtClean="0">
                <a:latin typeface="Caveat"/>
                <a:ea typeface="Caveat"/>
                <a:cs typeface="Caveat"/>
                <a:sym typeface="Caveat"/>
              </a:rPr>
              <a:t>- Michael</a:t>
            </a:r>
            <a:r>
              <a:rPr lang="en-GB" sz="1600" dirty="0" smtClean="0">
                <a:latin typeface="Caveat"/>
                <a:ea typeface="Caveat"/>
                <a:cs typeface="Caveat"/>
                <a:sym typeface="Caveat"/>
              </a:rPr>
              <a:t> </a:t>
            </a:r>
            <a:r>
              <a:rPr lang="en" sz="1600" dirty="0" smtClean="0">
                <a:latin typeface="Caveat"/>
                <a:ea typeface="Caveat"/>
                <a:cs typeface="Caveat"/>
                <a:sym typeface="Caveat"/>
              </a:rPr>
              <a:t>Lewis</a:t>
            </a:r>
            <a:endParaRPr sz="1600" dirty="0">
              <a:latin typeface="Caveat"/>
              <a:ea typeface="Caveat"/>
              <a:cs typeface="Caveat"/>
              <a:sym typeface="Caveat"/>
            </a:endParaRPr>
          </a:p>
        </p:txBody>
      </p:sp>
      <p:sp>
        <p:nvSpPr>
          <p:cNvPr id="91" name="Google Shape;91;p9"/>
          <p:cNvSpPr txBox="1"/>
          <p:nvPr/>
        </p:nvSpPr>
        <p:spPr>
          <a:xfrm>
            <a:off x="4405200" y="3444650"/>
            <a:ext cx="4331400" cy="12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Legendary 2002 season for Oakland Athletics.</a:t>
            </a: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a:p>
            <a:pPr marL="0" lvl="0" indent="0" algn="l" rtl="0">
              <a:spcBef>
                <a:spcPts val="0"/>
              </a:spcBef>
              <a:spcAft>
                <a:spcPts val="0"/>
              </a:spcAft>
              <a:buNone/>
            </a:pPr>
            <a:r>
              <a:rPr lang="en">
                <a:latin typeface="Helvetica Neue"/>
                <a:ea typeface="Helvetica Neue"/>
                <a:cs typeface="Helvetica Neue"/>
                <a:sym typeface="Helvetica Neue"/>
              </a:rPr>
              <a:t>Manager Billy Beane put together an unexpected team using data science.</a:t>
            </a:r>
            <a:endParaRPr>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Marketofy Light">
      <a:dk1>
        <a:srgbClr val="91969B"/>
      </a:dk1>
      <a:lt1>
        <a:srgbClr val="FFFFFF"/>
      </a:lt1>
      <a:dk2>
        <a:srgbClr val="91969B"/>
      </a:dk2>
      <a:lt2>
        <a:srgbClr val="F6F7FA"/>
      </a:lt2>
      <a:accent1>
        <a:srgbClr val="136773"/>
      </a:accent1>
      <a:accent2>
        <a:srgbClr val="25C8B4"/>
      </a:accent2>
      <a:accent3>
        <a:srgbClr val="81DC64"/>
      </a:accent3>
      <a:accent4>
        <a:srgbClr val="FBA622"/>
      </a:accent4>
      <a:accent5>
        <a:srgbClr val="F94151"/>
      </a:accent5>
      <a:accent6>
        <a:srgbClr val="91969B"/>
      </a:accent6>
      <a:hlink>
        <a:srgbClr val="216BA9"/>
      </a:hlink>
      <a:folHlink>
        <a:srgbClr val="1FB1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1347</Words>
  <Application>Microsoft Macintosh PowerPoint</Application>
  <PresentationFormat>Bildschirmpräsentation (16:9)</PresentationFormat>
  <Paragraphs>262</Paragraphs>
  <Slides>44</Slides>
  <Notes>44</Notes>
  <HiddenSlides>1</HiddenSlides>
  <MMClips>0</MMClips>
  <ScaleCrop>false</ScaleCrop>
  <HeadingPairs>
    <vt:vector size="6" baseType="variant">
      <vt:variant>
        <vt:lpstr>Verwendete Schriftarten</vt:lpstr>
      </vt:variant>
      <vt:variant>
        <vt:i4>6</vt:i4>
      </vt:variant>
      <vt:variant>
        <vt:lpstr>Entwurfsvorlage</vt:lpstr>
      </vt:variant>
      <vt:variant>
        <vt:i4>1</vt:i4>
      </vt:variant>
      <vt:variant>
        <vt:lpstr>Folientitel</vt:lpstr>
      </vt:variant>
      <vt:variant>
        <vt:i4>44</vt:i4>
      </vt:variant>
    </vt:vector>
  </HeadingPairs>
  <TitlesOfParts>
    <vt:vector size="51" baseType="lpstr">
      <vt:lpstr>Roboto</vt:lpstr>
      <vt:lpstr>Caveat</vt:lpstr>
      <vt:lpstr>Lato</vt:lpstr>
      <vt:lpstr>Montserrat</vt:lpstr>
      <vt:lpstr>Francois One</vt:lpstr>
      <vt:lpstr>Helvetica Neue</vt:lpstr>
      <vt:lpstr>Default Theme</vt:lpstr>
      <vt:lpstr>Data Science: Principles and Practice</vt:lpstr>
      <vt:lpstr>Folie 2</vt:lpstr>
      <vt:lpstr>Folie 3</vt:lpstr>
      <vt:lpstr>Folie 4</vt:lpstr>
      <vt:lpstr>Folie 5</vt:lpstr>
      <vt:lpstr>Folie 6</vt:lpstr>
      <vt:lpstr>Folie 7</vt:lpstr>
      <vt:lpstr>Folie 8</vt:lpstr>
      <vt:lpstr>Folie 9</vt:lpstr>
      <vt:lpstr>Folie 10</vt:lpstr>
      <vt:lpstr>Folie 11</vt:lpstr>
      <vt:lpstr>Folie 12</vt:lpstr>
      <vt:lpstr>Folie 13</vt:lpstr>
      <vt:lpstr>Folie 14</vt:lpstr>
      <vt:lpstr>Folie 15</vt:lpstr>
      <vt:lpstr>Folie 16</vt:lpstr>
      <vt:lpstr>Folie 17</vt:lpstr>
      <vt:lpstr>Folie 18</vt:lpstr>
      <vt:lpstr>Folie 19</vt:lpstr>
      <vt:lpstr>Folie 20</vt:lpstr>
      <vt:lpstr>Folie 21</vt:lpstr>
      <vt:lpstr>Folie 22</vt:lpstr>
      <vt:lpstr>Getting Practical</vt:lpstr>
      <vt:lpstr>Folie 24</vt:lpstr>
      <vt:lpstr>Folie 25</vt:lpstr>
      <vt:lpstr>Folie 26</vt:lpstr>
      <vt:lpstr>Folie 27</vt:lpstr>
      <vt:lpstr>Folie 28</vt:lpstr>
      <vt:lpstr>Folie 29</vt:lpstr>
      <vt:lpstr>Folie 30</vt:lpstr>
      <vt:lpstr>Folie 31</vt:lpstr>
      <vt:lpstr>Folie 32</vt:lpstr>
      <vt:lpstr>Folie 33</vt:lpstr>
      <vt:lpstr>Folie 34</vt:lpstr>
      <vt:lpstr>Folie 35</vt:lpstr>
      <vt:lpstr>Folie 36</vt:lpstr>
      <vt:lpstr>Course Logistics</vt:lpstr>
      <vt:lpstr>Folie 38</vt:lpstr>
      <vt:lpstr>Folie 39</vt:lpstr>
      <vt:lpstr>Folie 40</vt:lpstr>
      <vt:lpstr>Folie 41</vt:lpstr>
      <vt:lpstr>Folie 42</vt:lpstr>
      <vt:lpstr>Folie 43</vt:lpstr>
      <vt:lpstr>Folie 44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Principles and Practice</dc:title>
  <cp:lastModifiedBy>Ekaterina Kochmar</cp:lastModifiedBy>
  <cp:revision>39</cp:revision>
  <dcterms:created xsi:type="dcterms:W3CDTF">2019-11-08T15:31:50Z</dcterms:created>
  <dcterms:modified xsi:type="dcterms:W3CDTF">2019-11-08T16:22:18Z</dcterms:modified>
</cp:coreProperties>
</file>